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13"/>
  </p:notesMasterIdLst>
  <p:handoutMasterIdLst>
    <p:handoutMasterId r:id="rId114"/>
  </p:handoutMasterIdLst>
  <p:sldIdLst>
    <p:sldId id="383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384" r:id="rId17"/>
    <p:sldId id="377" r:id="rId18"/>
    <p:sldId id="379" r:id="rId19"/>
    <p:sldId id="329" r:id="rId20"/>
    <p:sldId id="361" r:id="rId21"/>
    <p:sldId id="385" r:id="rId22"/>
    <p:sldId id="409" r:id="rId23"/>
    <p:sldId id="399" r:id="rId24"/>
    <p:sldId id="387" r:id="rId25"/>
    <p:sldId id="362" r:id="rId26"/>
    <p:sldId id="388" r:id="rId27"/>
    <p:sldId id="389" r:id="rId28"/>
    <p:sldId id="390" r:id="rId29"/>
    <p:sldId id="391" r:id="rId30"/>
    <p:sldId id="392" r:id="rId31"/>
    <p:sldId id="381" r:id="rId32"/>
    <p:sldId id="283" r:id="rId33"/>
    <p:sldId id="331" r:id="rId34"/>
    <p:sldId id="413" r:id="rId35"/>
    <p:sldId id="414" r:id="rId36"/>
    <p:sldId id="415" r:id="rId37"/>
    <p:sldId id="416" r:id="rId38"/>
    <p:sldId id="417" r:id="rId39"/>
    <p:sldId id="341" r:id="rId40"/>
    <p:sldId id="411" r:id="rId41"/>
    <p:sldId id="412" r:id="rId42"/>
    <p:sldId id="394" r:id="rId43"/>
    <p:sldId id="352" r:id="rId44"/>
    <p:sldId id="418" r:id="rId45"/>
    <p:sldId id="354" r:id="rId46"/>
    <p:sldId id="419" r:id="rId47"/>
    <p:sldId id="420" r:id="rId48"/>
    <p:sldId id="421" r:id="rId49"/>
    <p:sldId id="356" r:id="rId50"/>
    <p:sldId id="422" r:id="rId51"/>
    <p:sldId id="424" r:id="rId52"/>
    <p:sldId id="423" r:id="rId53"/>
    <p:sldId id="425" r:id="rId54"/>
    <p:sldId id="426" r:id="rId55"/>
    <p:sldId id="427" r:id="rId56"/>
    <p:sldId id="428" r:id="rId57"/>
    <p:sldId id="42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30" r:id="rId68"/>
    <p:sldId id="442" r:id="rId69"/>
    <p:sldId id="443" r:id="rId70"/>
    <p:sldId id="444" r:id="rId71"/>
    <p:sldId id="445" r:id="rId72"/>
    <p:sldId id="446" r:id="rId73"/>
    <p:sldId id="447" r:id="rId74"/>
    <p:sldId id="448" r:id="rId75"/>
    <p:sldId id="449" r:id="rId76"/>
    <p:sldId id="450" r:id="rId77"/>
    <p:sldId id="451" r:id="rId78"/>
    <p:sldId id="452" r:id="rId79"/>
    <p:sldId id="453" r:id="rId80"/>
    <p:sldId id="454" r:id="rId81"/>
    <p:sldId id="455" r:id="rId82"/>
    <p:sldId id="456" r:id="rId83"/>
    <p:sldId id="457" r:id="rId84"/>
    <p:sldId id="458" r:id="rId85"/>
    <p:sldId id="459" r:id="rId86"/>
    <p:sldId id="460" r:id="rId87"/>
    <p:sldId id="461" r:id="rId88"/>
    <p:sldId id="462" r:id="rId89"/>
    <p:sldId id="463" r:id="rId90"/>
    <p:sldId id="464" r:id="rId91"/>
    <p:sldId id="465" r:id="rId92"/>
    <p:sldId id="386" r:id="rId93"/>
    <p:sldId id="467" r:id="rId94"/>
    <p:sldId id="468" r:id="rId95"/>
    <p:sldId id="469" r:id="rId96"/>
    <p:sldId id="470" r:id="rId97"/>
    <p:sldId id="471" r:id="rId98"/>
    <p:sldId id="477" r:id="rId99"/>
    <p:sldId id="478" r:id="rId100"/>
    <p:sldId id="479" r:id="rId101"/>
    <p:sldId id="480" r:id="rId102"/>
    <p:sldId id="481" r:id="rId103"/>
    <p:sldId id="466" r:id="rId104"/>
    <p:sldId id="363" r:id="rId105"/>
    <p:sldId id="380" r:id="rId106"/>
    <p:sldId id="378" r:id="rId107"/>
    <p:sldId id="473" r:id="rId108"/>
    <p:sldId id="472" r:id="rId109"/>
    <p:sldId id="474" r:id="rId110"/>
    <p:sldId id="476" r:id="rId111"/>
    <p:sldId id="475" r:id="rId112"/>
  </p:sldIdLst>
  <p:sldSz cx="12192000" cy="6858000"/>
  <p:notesSz cx="9388475" cy="7102475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ÇÕES" id="{BB928E10-A69C-42F6-8B07-A2FEAC067766}">
          <p14:sldIdLst>
            <p14:sldId id="38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384"/>
          </p14:sldIdLst>
        </p14:section>
        <p14:section name="INICIADORES DE SLIDES" id="{ACC24B29-0CC7-491A-A98A-CF7CBDBE501E}">
          <p14:sldIdLst>
            <p14:sldId id="377"/>
            <p14:sldId id="379"/>
            <p14:sldId id="329"/>
            <p14:sldId id="361"/>
            <p14:sldId id="385"/>
            <p14:sldId id="409"/>
            <p14:sldId id="399"/>
            <p14:sldId id="387"/>
            <p14:sldId id="362"/>
            <p14:sldId id="388"/>
            <p14:sldId id="389"/>
            <p14:sldId id="390"/>
            <p14:sldId id="391"/>
            <p14:sldId id="392"/>
            <p14:sldId id="381"/>
            <p14:sldId id="283"/>
            <p14:sldId id="331"/>
            <p14:sldId id="413"/>
            <p14:sldId id="414"/>
            <p14:sldId id="415"/>
            <p14:sldId id="416"/>
            <p14:sldId id="417"/>
            <p14:sldId id="341"/>
            <p14:sldId id="411"/>
            <p14:sldId id="412"/>
            <p14:sldId id="394"/>
            <p14:sldId id="352"/>
            <p14:sldId id="418"/>
            <p14:sldId id="354"/>
            <p14:sldId id="419"/>
            <p14:sldId id="420"/>
            <p14:sldId id="421"/>
            <p14:sldId id="356"/>
            <p14:sldId id="422"/>
            <p14:sldId id="424"/>
            <p14:sldId id="423"/>
            <p14:sldId id="425"/>
            <p14:sldId id="426"/>
            <p14:sldId id="427"/>
            <p14:sldId id="428"/>
            <p14:sldId id="42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30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386"/>
            <p14:sldId id="467"/>
            <p14:sldId id="468"/>
            <p14:sldId id="469"/>
            <p14:sldId id="470"/>
            <p14:sldId id="471"/>
            <p14:sldId id="477"/>
            <p14:sldId id="478"/>
            <p14:sldId id="479"/>
            <p14:sldId id="480"/>
            <p14:sldId id="481"/>
            <p14:sldId id="466"/>
            <p14:sldId id="363"/>
            <p14:sldId id="380"/>
          </p14:sldIdLst>
        </p14:section>
        <p14:section name="OBRIGADO" id="{6CD91DAB-8EC3-4802-89E9-0F1C7022FB28}">
          <p14:sldIdLst>
            <p14:sldId id="378"/>
            <p14:sldId id="473"/>
            <p14:sldId id="472"/>
            <p14:sldId id="474"/>
            <p14:sldId id="476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DC5924"/>
    <a:srgbClr val="B7472A"/>
    <a:srgbClr val="E6E6E6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84972" autoAdjust="0"/>
  </p:normalViewPr>
  <p:slideViewPr>
    <p:cSldViewPr snapToGrid="0">
      <p:cViewPr varScale="1">
        <p:scale>
          <a:sx n="65" d="100"/>
          <a:sy n="65" d="100"/>
        </p:scale>
        <p:origin x="66" y="19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110" d="100"/>
          <a:sy n="110" d="100"/>
        </p:scale>
        <p:origin x="24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heme" Target="theme/theme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9D3714C2-3F62-4B20-A7DF-46FEEB0C93F7}" type="datetime1">
              <a:rPr lang="pt-BR" smtClean="0"/>
              <a:t>18/08/2022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0E9FCB2-5126-4E0F-9B12-AE3B29F802A3}" type="datetime1">
              <a:rPr lang="pt-BR" smtClean="0"/>
              <a:pPr/>
              <a:t>18/08/2022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Para usar este slide de animação de título com uma nova imagem, basta 1) mover a forma semitransparente superior para o lado, 2) excluir a imagem do espaço reservado, 3) clicar no ícone da imagem para adicionar uma nova imagem, 4) mover a forma semitransparente de volta à posição original, 5) atualizar o texto no slide. </a:t>
            </a:r>
          </a:p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58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539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39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216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" b="0" i="0" u="none" strike="noStrike" kern="0" cap="none" spc="0" normalizeH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Todos os direitos reservados. A MICROSOFT NÃO FAZ GARANTIAS, EXPRESSAS, TÁCITAS OU LEGAIS, EM RELAÇÃO ÀS INFORMAÇÕES CONTIDAS NESTA APRESENTAÇÃO.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FBE253-6087-4E2B-8080-AB5930C1CFDE}" type="datetime8">
              <a:rPr kumimoji="0" lang="pt-BR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18/08/2022 08:49</a:t>
            </a:fld>
            <a:endParaRPr kumimoji="0" lang="pt-BR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pt-BR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68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r>
              <a:rPr lang="pt-BR" b="1"/>
              <a:t>Dica:</a:t>
            </a:r>
          </a:p>
          <a:p>
            <a:pPr algn="l" rtl="0"/>
            <a:r>
              <a:rPr lang="pt-BR"/>
              <a:t>Ao usar imagens complexas como tela de fundo de sangramento total, adicione uma camada de preenchimento transparente (70%-90%) para dar contraste ao texto.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" b="0" i="0" u="none" strike="noStrike" kern="0" cap="none" spc="0" normalizeH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Todos os direitos reservados. A MICROSOFT NÃO FAZ GARANTIAS, EXPRESSAS, TÁCITAS OU LEGAIS, EM RELAÇÃO ÀS INFORMAÇÕES CONTIDAS NESTA APRESENTAÇÃO.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5604C-0EFA-4247-AF44-C188FF026713}" type="datetime8">
              <a:rPr kumimoji="0" lang="pt-BR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18/08/2022 08:49</a:t>
            </a:fld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pt-BR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Para usar este slide de animação de título com uma nova imagem, basta 1) mover a forma semitransparente superior para a lado, 2) excluir a imagem do espaço reservado </a:t>
            </a:r>
            <a:br>
              <a:rPr lang="pt-BR" baseline="0"/>
            </a:br>
            <a:r>
              <a:rPr lang="pt-BR"/>
              <a:t>3) clicar no ícone de imagem para adicionar uma nova imagem, 4) mover o texto semitransparente de volta à posição original, 5) atualizar o texto no slide.</a:t>
            </a:r>
          </a:p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3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Combine uma imagem e várias instruções principais com uma grade forte.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289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891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56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00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2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ÍTULO OU TRANSI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: Forma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266101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502834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8"/>
          <p:cNvSpPr>
            <a:spLocks noGrp="1"/>
          </p:cNvSpPr>
          <p:nvPr>
            <p:ph type="body" sz="quarter" idx="15" hasCustomPrompt="1"/>
          </p:nvPr>
        </p:nvSpPr>
        <p:spPr>
          <a:xfrm>
            <a:off x="9763006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, 5 Pilares de texto me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04800" y="2598127"/>
            <a:ext cx="3714704" cy="2805896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4" hasCustomPrompt="1"/>
          </p:nvPr>
        </p:nvSpPr>
        <p:spPr>
          <a:xfrm>
            <a:off x="4168631" y="2598127"/>
            <a:ext cx="3840480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Quinto nível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5" hasCustomPrompt="1"/>
          </p:nvPr>
        </p:nvSpPr>
        <p:spPr>
          <a:xfrm>
            <a:off x="8158238" y="2598127"/>
            <a:ext cx="3773077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Quinto nível</a:t>
            </a:r>
          </a:p>
        </p:txBody>
      </p:sp>
      <p:sp>
        <p:nvSpPr>
          <p:cNvPr id="11" name="Forma livre: Forma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2879003" y="419100"/>
            <a:ext cx="9084398" cy="1870769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, 5 Pilares de texto me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8658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4" hasCustomPrompt="1"/>
          </p:nvPr>
        </p:nvSpPr>
        <p:spPr>
          <a:xfrm>
            <a:off x="2483635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5" hasCustomPrompt="1"/>
          </p:nvPr>
        </p:nvSpPr>
        <p:spPr>
          <a:xfrm>
            <a:off x="4898612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idx="16" hasCustomPrompt="1"/>
          </p:nvPr>
        </p:nvSpPr>
        <p:spPr>
          <a:xfrm>
            <a:off x="7313589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7" hasCustomPrompt="1"/>
          </p:nvPr>
        </p:nvSpPr>
        <p:spPr>
          <a:xfrm>
            <a:off x="9728566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8" name="Espaço Reservado para Conteúdo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#</a:t>
            </a:r>
          </a:p>
        </p:txBody>
      </p:sp>
      <p:sp>
        <p:nvSpPr>
          <p:cNvPr id="19" name="Espaço Reservado para Conteúdo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  <p:sp>
        <p:nvSpPr>
          <p:cNvPr id="20" name="Espaço Reservado para Conteúdo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  <p:sp>
        <p:nvSpPr>
          <p:cNvPr id="21" name="Espaço Reservado para Conteúdo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imagens ou ficar online em...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805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096000" cy="3092641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o número do slide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en-US" smtClean="0">
                <a:solidFill>
                  <a:schemeClr val="bg1"/>
                </a:solidFill>
              </a:rPr>
              <a:pPr rtl="0"/>
              <a:t>‹nº›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43" y="3425619"/>
            <a:ext cx="6097555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180534" y="3429000"/>
            <a:ext cx="6011466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2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138266" y="3457545"/>
            <a:ext cx="6053733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50/50 layout de fotos</a:t>
            </a:r>
          </a:p>
        </p:txBody>
      </p:sp>
      <p:sp>
        <p:nvSpPr>
          <p:cNvPr id="9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107099"/>
            <a:ext cx="6096000" cy="2643801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ÓRIA DE SEÇÃO com núme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vre: Forma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Espaço Reservado para Rodapé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Adicionar o Título da Seção Aqui</a:t>
            </a:r>
          </a:p>
          <a:p>
            <a:pPr lvl="1" rtl="0"/>
            <a:r>
              <a:rPr lang="pt-BR" noProof="0"/>
              <a:t>1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400" b="0" i="0" u="none" strike="noStrike" kern="1200" cap="none" spc="0" normalizeH="0" noProof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Adicione uma breve frase resumida aqui sobre o título/instrução acima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pt-BR" noProof="0"/>
              <a:t>Imagem de Sangramento Total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1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429000"/>
            <a:ext cx="5960269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Título</a:t>
            </a:r>
          </a:p>
        </p:txBody>
      </p:sp>
      <p:sp>
        <p:nvSpPr>
          <p:cNvPr id="13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2529923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 branc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ss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87" y="-21143"/>
            <a:ext cx="12191998" cy="6851649"/>
          </a:xfrm>
          <a:prstGeom prst="rect">
            <a:avLst/>
          </a:prstGeom>
        </p:spPr>
      </p:pic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Caixa de Texto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clique e </a:t>
            </a:r>
            <a:r>
              <a:rPr lang="pt-BR" sz="1050" b="1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Saiba mais</a:t>
            </a:r>
          </a:p>
        </p:txBody>
      </p:sp>
      <p:sp>
        <p:nvSpPr>
          <p:cNvPr id="7" name="Caixa de Texto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tx1"/>
                </a:solidFill>
              </a:rPr>
              <a:t>Neal Creative </a:t>
            </a:r>
            <a:r>
              <a:rPr lang="pt-BR" sz="9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tx1"/>
                </a:solidFill>
              </a:rPr>
              <a:t> </a:t>
            </a:r>
            <a:endParaRPr lang="pt-BR" sz="1000" b="1" noProof="0">
              <a:solidFill>
                <a:schemeClr val="tx1"/>
              </a:solidFill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2037394" cy="1798732"/>
            <a:chOff x="5976075" y="3634505"/>
            <a:chExt cx="2037394" cy="179873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76900" y="4142336"/>
              <a:ext cx="829070" cy="1290901"/>
            </a:xfrm>
            <a:prstGeom prst="rect">
              <a:avLst/>
            </a:prstGeom>
          </p:spPr>
        </p:pic>
        <p:sp>
          <p:nvSpPr>
            <p:cNvPr id="10" name="Caixa de Texto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203739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DICA</a:t>
              </a:r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use a paleta de c</a:t>
              </a:r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ores interna com verde e amarelo para textos explicativos e destaques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ÍTULO OU TRANSI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8" name="Caixa de Texto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pt-BR" sz="900" kern="1200" noProof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pt-BR" sz="1000" b="1" noProof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Caixa de texto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clique e </a:t>
            </a:r>
            <a:r>
              <a:rPr lang="pt-BR" sz="11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Saiba mais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1089529"/>
          </a:xfrm>
        </p:spPr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3" name="Caixa de texto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pt-BR" sz="900" kern="1200" noProof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pt-BR" sz="1000" b="1" noProof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ÓRIA DE SEÇÃO DE BASE DE ROSC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448777" y="2768599"/>
            <a:ext cx="5208335" cy="126188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9" name="ponto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ção de citação escura com RECUO À ESQUER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 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ção de citação escura CENTRALIZA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pção de citação escura com RECUO À ESQU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 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ção de citação clara CENTRALIZ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 de texto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1500" noProof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pt-BR" sz="2800" noProof="0">
              <a:solidFill>
                <a:schemeClr val="accent4"/>
              </a:solidFill>
            </a:endParaRP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  <p:sp>
        <p:nvSpPr>
          <p:cNvPr id="6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NEGRITO</a:t>
            </a:r>
          </a:p>
        </p:txBody>
      </p:sp>
      <p:sp>
        <p:nvSpPr>
          <p:cNvPr id="7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xplicativo escuro Sem marcadores pequeno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: Forma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ítulo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ocs.microsoft.com/pt-br/dotnet/api/system.collections.generic.icollection-1?view=net-6.0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microsoft-data-sqlclient/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ço Reservado para Imagem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tângulo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dicas</a:t>
            </a:r>
            <a:r>
              <a:rPr lang="pt-BR" sz="2800" spc="-1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e instruções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pt-B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687847" y="2302200"/>
            <a:ext cx="9932528" cy="1311128"/>
          </a:xfrm>
        </p:spPr>
        <p:txBody>
          <a:bodyPr rtlCol="0"/>
          <a:lstStyle/>
          <a:p>
            <a:pPr rtl="0"/>
            <a:r>
              <a:rPr lang="pt-BR" dirty="0" err="1"/>
              <a:t>Entity</a:t>
            </a:r>
            <a:r>
              <a:rPr lang="pt-BR" dirty="0"/>
              <a:t> Framework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8473602" y="3339138"/>
            <a:ext cx="9461500" cy="757130"/>
          </a:xfrm>
        </p:spPr>
        <p:txBody>
          <a:bodyPr rtlCol="0"/>
          <a:lstStyle/>
          <a:p>
            <a:pPr rtl="0"/>
            <a:r>
              <a:rPr lang="pt-BR" dirty="0"/>
              <a:t>CORE</a:t>
            </a:r>
          </a:p>
        </p:txBody>
      </p:sp>
      <p:sp>
        <p:nvSpPr>
          <p:cNvPr id="19" name="Forma livre: Forma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5391D-4E4E-475E-9234-32177462E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434129"/>
            <a:ext cx="9107555" cy="211442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que é ORM? </a:t>
            </a:r>
            <a:r>
              <a:rPr lang="pt-BR" dirty="0">
                <a:solidFill>
                  <a:srgbClr val="FF0000"/>
                </a:solidFill>
              </a:rPr>
              <a:t>:</a:t>
            </a:r>
            <a:r>
              <a:rPr lang="pt-BR" dirty="0"/>
              <a:t> </a:t>
            </a:r>
            <a:br>
              <a:rPr lang="pt-BR" dirty="0"/>
            </a:br>
            <a:r>
              <a:rPr lang="pt-BR" sz="6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</a:t>
            </a:r>
            <a:r>
              <a:rPr lang="pt-BR" sz="2800" dirty="0"/>
              <a:t>  </a:t>
            </a:r>
            <a:r>
              <a:rPr lang="pt-BR" sz="6600" dirty="0" err="1">
                <a:solidFill>
                  <a:schemeClr val="bg1"/>
                </a:solidFill>
              </a:rPr>
              <a:t>vs</a:t>
            </a:r>
            <a:r>
              <a:rPr lang="pt-BR" sz="6600" dirty="0">
                <a:solidFill>
                  <a:srgbClr val="FF0000"/>
                </a:solidFill>
              </a:rPr>
              <a:t> </a:t>
            </a:r>
            <a:r>
              <a:rPr lang="pt-BR" sz="2800" dirty="0"/>
              <a:t> </a:t>
            </a:r>
            <a:r>
              <a:rPr lang="pt-BR" sz="60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</a:t>
            </a:r>
          </a:p>
        </p:txBody>
      </p:sp>
    </p:spTree>
    <p:extLst>
      <p:ext uri="{BB962C8B-B14F-4D97-AF65-F5344CB8AC3E}">
        <p14:creationId xmlns:p14="http://schemas.microsoft.com/office/powerpoint/2010/main" val="240500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/>
              <a:t>META CONCLUÍDA!</a:t>
            </a:r>
          </a:p>
        </p:txBody>
      </p:sp>
    </p:spTree>
    <p:extLst>
      <p:ext uri="{BB962C8B-B14F-4D97-AF65-F5344CB8AC3E}">
        <p14:creationId xmlns:p14="http://schemas.microsoft.com/office/powerpoint/2010/main" val="375071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6096000" y="1760850"/>
            <a:ext cx="6096000" cy="3336298"/>
          </a:xfrm>
        </p:spPr>
        <p:txBody>
          <a:bodyPr rtlCol="0"/>
          <a:lstStyle/>
          <a:p>
            <a:pPr rtl="0"/>
            <a:r>
              <a:rPr lang="pt-BR" dirty="0"/>
              <a:t>CONCLUSÃO </a:t>
            </a:r>
          </a:p>
          <a:p>
            <a:pPr lvl="4" rtl="0"/>
            <a:r>
              <a:rPr lang="pt-BR" dirty="0"/>
              <a:t>Tudo pronto para a próxima etapa.</a:t>
            </a:r>
          </a:p>
          <a:p>
            <a:pPr rtl="0"/>
            <a:r>
              <a:rPr lang="pt-BR" dirty="0"/>
              <a:t>INSPIRE</a:t>
            </a:r>
          </a:p>
          <a:p>
            <a:pPr lvl="4" rtl="0"/>
            <a:r>
              <a:rPr lang="pt-BR" dirty="0"/>
              <a:t>Não pare de avançar.</a:t>
            </a:r>
          </a:p>
          <a:p>
            <a:pPr rtl="0"/>
            <a:r>
              <a:rPr lang="pt-BR" dirty="0"/>
              <a:t>AÇÃO</a:t>
            </a:r>
          </a:p>
          <a:p>
            <a:pPr lvl="4" rtl="0"/>
            <a:r>
              <a:rPr lang="pt-BR" dirty="0"/>
              <a:t>Parabéns a toda nossa equipe.</a:t>
            </a:r>
          </a:p>
        </p:txBody>
      </p:sp>
      <p:sp>
        <p:nvSpPr>
          <p:cNvPr id="21" name="Espaço Reservado para o Número do Slide 20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997E989-D798-4C62-8E93-3D2D613C2488}" type="slidenum">
              <a:rPr lang="pt-BR" smtClean="0"/>
              <a:pPr rtl="0"/>
              <a:t>101</a:t>
            </a:fld>
            <a:endParaRPr lang="pt-BR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5" r="25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757415" y="6483147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102</a:t>
            </a:fld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646331"/>
          </a:xfrm>
        </p:spPr>
        <p:txBody>
          <a:bodyPr rtlCol="0"/>
          <a:lstStyle/>
          <a:p>
            <a:pPr rtl="0"/>
            <a:r>
              <a:rPr lang="pt-BR" dirty="0"/>
              <a:t>—RÔMULO C. SILVESTRE</a:t>
            </a:r>
          </a:p>
          <a:p>
            <a:pPr rtl="0"/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 rtlCol="0"/>
          <a:lstStyle/>
          <a:p>
            <a:pPr rtl="0"/>
            <a:r>
              <a:rPr lang="pt-BR" dirty="0"/>
              <a:t>VENCER É UMA QUESTÃO DE ESCOLHA. </a:t>
            </a: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83619" y="2148790"/>
            <a:ext cx="10972061" cy="2308324"/>
          </a:xfrm>
        </p:spPr>
        <p:txBody>
          <a:bodyPr rtlCol="0"/>
          <a:lstStyle/>
          <a:p>
            <a:pPr rtl="0"/>
            <a:r>
              <a:rPr lang="pt-BR" dirty="0"/>
              <a:t>ROMULO C. SILVESTRE!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5" name="Caixa de Texto 4">
            <a:hlinkClick r:id="rId3"/>
            <a:extLst>
              <a:ext uri="{FF2B5EF4-FFF2-40B4-BE49-F238E27FC236}">
                <a16:creationId xmlns:a16="http://schemas.microsoft.com/office/drawing/2014/main" id="{8B99DC0F-548E-4A58-81EB-85144506AC7B}"/>
              </a:ext>
            </a:extLst>
          </p:cNvPr>
          <p:cNvSpPr txBox="1"/>
          <p:nvPr/>
        </p:nvSpPr>
        <p:spPr>
          <a:xfrm>
            <a:off x="9005881" y="6316156"/>
            <a:ext cx="247954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rtl="0"/>
            <a:r>
              <a:rPr lang="pt-BR" sz="1100">
                <a:solidFill>
                  <a:schemeClr val="tx1"/>
                </a:solidFill>
              </a:rPr>
              <a:t>Neal Creative  | clique e </a:t>
            </a:r>
            <a:r>
              <a:rPr lang="pt-BR" sz="1100" b="1">
                <a:solidFill>
                  <a:schemeClr val="tx1"/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7A06ADD-C1DF-41DC-9A1D-6634F5212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Sobre o Projeto...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320C91-70BE-4F7E-B38B-B4EB6D309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/>
          <a:lstStyle/>
          <a:p>
            <a:r>
              <a:rPr lang="pt-BR" dirty="0"/>
              <a:t>Listagens de Códigos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331340-0E08-4C0E-AB79-635EF32C5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104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741789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53482A8-56F2-44BA-9DD1-1D96FBE8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105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6F9A1B-EC68-4A38-B272-F9A308C39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522" y="2197992"/>
            <a:ext cx="8433238" cy="28459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0414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7BE58DE-1A81-491C-B395-36FFE97F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106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1C84C-1BE9-4D32-A605-FF032B0C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73" y="2256503"/>
            <a:ext cx="10194809" cy="1624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16447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EE4C58A-1947-414B-BC7E-B17C8AF0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107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B732FA-E67C-43B3-B8E2-A6CA442F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21" y="1489587"/>
            <a:ext cx="11269166" cy="38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806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15E6A45-8992-4C18-85E3-8E90594E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108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4D33D2-C046-4344-A368-4DDC09A76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07" y="2227007"/>
            <a:ext cx="9460325" cy="314140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8245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A29FC-00F2-4AE6-99C9-58E66C0BD2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4D0521-E2E8-4A6B-B3AF-48836499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86" y="722672"/>
            <a:ext cx="10495064" cy="48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8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DF097-8912-4682-B36C-2FB52A203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3902223"/>
            <a:ext cx="9107555" cy="646331"/>
          </a:xfrm>
        </p:spPr>
        <p:txBody>
          <a:bodyPr/>
          <a:lstStyle/>
          <a:p>
            <a:r>
              <a:rPr lang="pt-BR" sz="4000" dirty="0"/>
              <a:t>Problema – Impedância objeto-relacional</a:t>
            </a:r>
          </a:p>
        </p:txBody>
      </p:sp>
    </p:spTree>
    <p:extLst>
      <p:ext uri="{BB962C8B-B14F-4D97-AF65-F5344CB8AC3E}">
        <p14:creationId xmlns:p14="http://schemas.microsoft.com/office/powerpoint/2010/main" val="5319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13</a:t>
            </a:fld>
            <a:endParaRPr lang="pt-BR" noProof="0"/>
          </a:p>
        </p:txBody>
      </p:sp>
      <p:sp>
        <p:nvSpPr>
          <p:cNvPr id="3" name="Retângulo Arredondado 2"/>
          <p:cNvSpPr/>
          <p:nvPr/>
        </p:nvSpPr>
        <p:spPr>
          <a:xfrm>
            <a:off x="3764280" y="320040"/>
            <a:ext cx="4511040" cy="381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Instalação |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EntityFramework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Agrupar 16"/>
          <p:cNvGrpSpPr/>
          <p:nvPr/>
        </p:nvGrpSpPr>
        <p:grpSpPr>
          <a:xfrm>
            <a:off x="853440" y="1376543"/>
            <a:ext cx="4495800" cy="1042868"/>
            <a:chOff x="853440" y="1314212"/>
            <a:chExt cx="4495800" cy="104286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" y="1314212"/>
              <a:ext cx="731520" cy="731520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1064350" y="14953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584960" y="1495306"/>
              <a:ext cx="37642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Abra o Visual Studio </a:t>
              </a:r>
              <a:r>
                <a:rPr lang="pt-BR" dirty="0" err="1"/>
                <a:t>Code</a:t>
              </a:r>
              <a:r>
                <a:rPr lang="pt-BR" dirty="0"/>
                <a:t> e utilize</a:t>
              </a:r>
            </a:p>
            <a:p>
              <a:r>
                <a:rPr lang="pt-BR" dirty="0"/>
                <a:t>a tecla de atalho CTRL+ SHIFT +</a:t>
              </a:r>
              <a:r>
                <a:rPr lang="pt-BR" sz="3200" dirty="0"/>
                <a:t> ‘ </a:t>
              </a:r>
            </a:p>
          </p:txBody>
        </p:sp>
      </p:grpSp>
      <p:grpSp>
        <p:nvGrpSpPr>
          <p:cNvPr id="16" name="Agrupar 15"/>
          <p:cNvGrpSpPr/>
          <p:nvPr/>
        </p:nvGrpSpPr>
        <p:grpSpPr>
          <a:xfrm>
            <a:off x="6242237" y="1458307"/>
            <a:ext cx="4495800" cy="765870"/>
            <a:chOff x="853440" y="2977158"/>
            <a:chExt cx="4495800" cy="76587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" y="2977158"/>
              <a:ext cx="731520" cy="731520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1064350" y="315825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584960" y="3096697"/>
              <a:ext cx="3764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Verifique se o terminal integrado abriu no VS CODE.</a:t>
              </a:r>
              <a:endParaRPr lang="pt-BR" sz="3200" dirty="0"/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2783566"/>
            <a:ext cx="731520" cy="7315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064350" y="29646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584960" y="2964660"/>
            <a:ext cx="966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Digite o seguinte comando no terminal:</a:t>
            </a:r>
          </a:p>
          <a:p>
            <a:r>
              <a:rPr lang="pt-BR" b="1" dirty="0" err="1"/>
              <a:t>dotnet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r>
              <a:rPr lang="pt-BR" b="1" dirty="0"/>
              <a:t> </a:t>
            </a:r>
            <a:r>
              <a:rPr lang="pt-BR" b="1" dirty="0" err="1"/>
              <a:t>package</a:t>
            </a:r>
            <a:r>
              <a:rPr lang="pt-BR" b="1" dirty="0"/>
              <a:t> </a:t>
            </a:r>
            <a:r>
              <a:rPr lang="pt-BR" b="1" dirty="0" err="1"/>
              <a:t>Microsoft.EntityFrameworkCore.SqlServer</a:t>
            </a:r>
            <a:endParaRPr lang="pt-BR" sz="3200" b="1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4060335"/>
            <a:ext cx="11010900" cy="252412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07" y="5757035"/>
            <a:ext cx="731520" cy="73152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4123155" y="59825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739640" y="5938129"/>
            <a:ext cx="96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Abra o arquivo </a:t>
            </a:r>
            <a:r>
              <a:rPr lang="pt-BR" dirty="0" err="1">
                <a:solidFill>
                  <a:srgbClr val="FFFFFF"/>
                </a:solidFill>
              </a:rPr>
              <a:t>VoeAirlines.csproj</a:t>
            </a:r>
            <a:r>
              <a:rPr lang="pt-BR" dirty="0">
                <a:solidFill>
                  <a:srgbClr val="FFFFFF"/>
                </a:solidFill>
              </a:rPr>
              <a:t> e verifique as mudanças</a:t>
            </a:r>
            <a:r>
              <a:rPr lang="pt-BR" dirty="0"/>
              <a:t>.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06953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ço Reservado para Imagem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tângulo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Abstração do BD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pt-B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687847" y="2302200"/>
            <a:ext cx="9989678" cy="1311128"/>
          </a:xfrm>
        </p:spPr>
        <p:txBody>
          <a:bodyPr rtlCol="0"/>
          <a:lstStyle/>
          <a:p>
            <a:pPr rtl="0"/>
            <a:r>
              <a:rPr lang="pt-BR" dirty="0" err="1"/>
              <a:t>DBContext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9461500" cy="757130"/>
          </a:xfrm>
        </p:spPr>
        <p:txBody>
          <a:bodyPr rtlCol="0"/>
          <a:lstStyle/>
          <a:p>
            <a:pPr rtl="0"/>
            <a:r>
              <a:rPr lang="pt-BR" dirty="0"/>
              <a:t> </a:t>
            </a:r>
          </a:p>
        </p:txBody>
      </p:sp>
      <p:sp>
        <p:nvSpPr>
          <p:cNvPr id="19" name="Forma livre: Forma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Texto 17"/>
          <p:cNvSpPr>
            <a:spLocks noGrp="1"/>
          </p:cNvSpPr>
          <p:nvPr>
            <p:ph type="body" sz="quarter" idx="13"/>
          </p:nvPr>
        </p:nvSpPr>
        <p:spPr>
          <a:xfrm>
            <a:off x="304800" y="2274838"/>
            <a:ext cx="11887200" cy="2308324"/>
          </a:xfrm>
        </p:spPr>
        <p:txBody>
          <a:bodyPr rtlCol="0"/>
          <a:lstStyle/>
          <a:p>
            <a:pPr rtl="0"/>
            <a:r>
              <a:rPr lang="pt-BR" sz="3200" b="1" dirty="0"/>
              <a:t>“</a:t>
            </a:r>
            <a:r>
              <a:rPr lang="pt-BR" sz="3200" dirty="0"/>
              <a:t>Você sabe o que é um banco de dados? Se a resposta for sim, então você já andou mais que a metade do caminho. O </a:t>
            </a:r>
            <a:r>
              <a:rPr lang="pt-BR" sz="3200" dirty="0" err="1"/>
              <a:t>DBContext</a:t>
            </a:r>
            <a:r>
              <a:rPr lang="pt-BR" sz="3200" dirty="0"/>
              <a:t> representa uma abstração  do banco de dados dentro da nossa aplicação, possuindo coleções que são equivalentes as nossas já conhecidas tabelas.”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/>
          <a:p>
            <a:pPr rtl="0"/>
            <a:r>
              <a:rPr lang="pt-BR" dirty="0"/>
              <a:t>—RÔMULO C. SILVESTRE, ENG. SISTEMAS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9" name="Caixa de texto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280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rma livre: Forma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1255728"/>
          </a:xfrm>
        </p:spPr>
        <p:txBody>
          <a:bodyPr rtlCol="0"/>
          <a:lstStyle/>
          <a:p>
            <a:pPr rtl="0"/>
            <a:r>
              <a:rPr lang="pt-BR" dirty="0"/>
              <a:t>Vamos começar organizando o nosso ambiente.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569148"/>
          </a:xfrm>
        </p:spPr>
        <p:txBody>
          <a:bodyPr rtlCol="0"/>
          <a:lstStyle/>
          <a:p>
            <a:pPr rtl="0"/>
            <a:r>
              <a:rPr lang="pt-BR" dirty="0"/>
              <a:t>Crie uma pasta </a:t>
            </a:r>
            <a:r>
              <a:rPr lang="pt-BR" dirty="0" err="1"/>
              <a:t>Contexts</a:t>
            </a:r>
            <a:r>
              <a:rPr lang="pt-BR" dirty="0"/>
              <a:t>:</a:t>
            </a:r>
          </a:p>
          <a:p>
            <a:pPr lvl="1" rtl="0"/>
            <a:r>
              <a:rPr lang="pt-BR" dirty="0"/>
              <a:t>Por mais que temos apenas um </a:t>
            </a:r>
            <a:r>
              <a:rPr lang="pt-BR" dirty="0" err="1"/>
              <a:t>DbContext</a:t>
            </a:r>
            <a:r>
              <a:rPr lang="pt-BR" dirty="0"/>
              <a:t> é indicado criar essa pasta para que em projetos maiores ela possa atender os diversos banco de dados.</a:t>
            </a:r>
          </a:p>
        </p:txBody>
      </p:sp>
      <p:sp>
        <p:nvSpPr>
          <p:cNvPr id="32" name="Título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 rtlCol="0"/>
          <a:lstStyle/>
          <a:p>
            <a:pPr rtl="0"/>
            <a:r>
              <a:rPr lang="pt-BR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INTRODUÇÃO</a:t>
            </a:r>
          </a:p>
        </p:txBody>
      </p:sp>
      <p:sp>
        <p:nvSpPr>
          <p:cNvPr id="21" name="Espaço Reservado para Texto 20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791200" cy="1596847"/>
          </a:xfrm>
        </p:spPr>
        <p:txBody>
          <a:bodyPr rtlCol="0"/>
          <a:lstStyle/>
          <a:p>
            <a:pPr rtl="0"/>
            <a:r>
              <a:rPr lang="pt-BR" dirty="0"/>
              <a:t>Dentro da pasta você deve criar um arquivo. </a:t>
            </a:r>
          </a:p>
          <a:p>
            <a:pPr lvl="1" rtl="0"/>
            <a:r>
              <a:rPr lang="pt-BR" dirty="0"/>
              <a:t>Esse arquivo irá se chamar </a:t>
            </a:r>
            <a:r>
              <a:rPr lang="pt-BR" dirty="0" err="1"/>
              <a:t>VoeAirlinesContext.cs</a:t>
            </a:r>
            <a:r>
              <a:rPr lang="pt-BR" dirty="0"/>
              <a:t> que corresponde respectivamente ao nome da classe.</a:t>
            </a:r>
          </a:p>
        </p:txBody>
      </p:sp>
      <p:sp>
        <p:nvSpPr>
          <p:cNvPr id="22" name="Espaço Reservado para Texto 21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006429"/>
          </a:xfrm>
        </p:spPr>
        <p:txBody>
          <a:bodyPr rtlCol="0"/>
          <a:lstStyle/>
          <a:p>
            <a:pPr rtl="0"/>
            <a:r>
              <a:rPr lang="pt-BR" dirty="0"/>
              <a:t>Não esqueça de criar também o </a:t>
            </a:r>
            <a:r>
              <a:rPr lang="pt-BR" dirty="0" err="1"/>
              <a:t>namespace</a:t>
            </a:r>
            <a:r>
              <a:rPr lang="pt-BR" dirty="0"/>
              <a:t>. No próximo Slide você verá a listagem de codificação.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316322" y="1815045"/>
            <a:ext cx="5928360" cy="757130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e utilize </a:t>
            </a:r>
            <a:r>
              <a:rPr lang="pt-BR" dirty="0" err="1"/>
              <a:t>namespaces</a:t>
            </a:r>
            <a:r>
              <a:rPr lang="pt-BR" dirty="0"/>
              <a:t> 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17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17" y="2754190"/>
            <a:ext cx="8008003" cy="20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-445678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a herança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18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4" y="2656876"/>
            <a:ext cx="10566967" cy="8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691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41672A-0902-41DC-A131-4F253555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19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6FD97A-B829-4090-A427-CC3CDA173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00150"/>
            <a:ext cx="975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7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689C4-CDC8-420E-AEF7-1FCF17AA1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FAB260-2137-492A-8715-F88F56C62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41" y="1161637"/>
            <a:ext cx="4137235" cy="420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8B86E3-58AC-46E5-A5C5-FD25FBF0AD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Rômulo C. Silvestre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DCACFF-430A-45E1-B824-60E99AA81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2634936"/>
            <a:ext cx="11658600" cy="1588127"/>
          </a:xfrm>
        </p:spPr>
        <p:txBody>
          <a:bodyPr/>
          <a:lstStyle/>
          <a:p>
            <a:r>
              <a:rPr lang="pt-BR" dirty="0"/>
              <a:t>O primeiro passo é criar coleções que representam as tabelas do nosso banco de dados. Para isso, utilizaremos </a:t>
            </a:r>
            <a:r>
              <a:rPr lang="pt-BR" b="1" dirty="0" err="1"/>
              <a:t>DbSet</a:t>
            </a:r>
            <a:r>
              <a:rPr lang="pt-BR" b="1" dirty="0"/>
              <a:t>&lt; &gt;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046F5-EAD5-4441-AB08-DEA254F1D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20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7264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-533400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o </a:t>
            </a:r>
            <a:r>
              <a:rPr lang="pt-BR" dirty="0" err="1"/>
              <a:t>DBSet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21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4" y="2683537"/>
            <a:ext cx="10210925" cy="36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891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Crie as pastas seguindo os padrões do treinamento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2040102"/>
            <a:ext cx="7410970" cy="481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eta para a Direita Listrada 4"/>
          <p:cNvSpPr/>
          <p:nvPr/>
        </p:nvSpPr>
        <p:spPr>
          <a:xfrm>
            <a:off x="2151115" y="320040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Listrada 12"/>
          <p:cNvSpPr/>
          <p:nvPr/>
        </p:nvSpPr>
        <p:spPr>
          <a:xfrm rot="10800000">
            <a:off x="5774153" y="37185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Listrada 13"/>
          <p:cNvSpPr/>
          <p:nvPr/>
        </p:nvSpPr>
        <p:spPr>
          <a:xfrm rot="10800000">
            <a:off x="4539713" y="281940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Observe os seguintes arquivos de configuração!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2040102"/>
            <a:ext cx="7410970" cy="481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eta para a Direita Listrada 4"/>
          <p:cNvSpPr/>
          <p:nvPr/>
        </p:nvSpPr>
        <p:spPr>
          <a:xfrm>
            <a:off x="2523702" y="534924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Listrada 12"/>
          <p:cNvSpPr/>
          <p:nvPr/>
        </p:nvSpPr>
        <p:spPr>
          <a:xfrm rot="10800000">
            <a:off x="5558439" y="620268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797641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72" y="2401743"/>
            <a:ext cx="6060247" cy="422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eta para a Direita Listrada 7"/>
          <p:cNvSpPr/>
          <p:nvPr/>
        </p:nvSpPr>
        <p:spPr>
          <a:xfrm rot="10800000">
            <a:off x="5873350" y="30327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268946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72" y="2401743"/>
            <a:ext cx="6060247" cy="422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eta para a Direita Listrada 7"/>
          <p:cNvSpPr/>
          <p:nvPr/>
        </p:nvSpPr>
        <p:spPr>
          <a:xfrm rot="10800000">
            <a:off x="5873350" y="30327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349285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104" y="2836698"/>
            <a:ext cx="8417052" cy="2560320"/>
          </a:xfrm>
          <a:prstGeom prst="rect">
            <a:avLst/>
          </a:prstGeom>
        </p:spPr>
      </p:pic>
      <p:sp>
        <p:nvSpPr>
          <p:cNvPr id="7" name="Seta para a Direita Listrada 6"/>
          <p:cNvSpPr/>
          <p:nvPr/>
        </p:nvSpPr>
        <p:spPr>
          <a:xfrm rot="10800000">
            <a:off x="8799430" y="4787418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304464"/>
      </p:ext>
    </p:extLst>
  </p:cSld>
  <p:clrMapOvr>
    <a:masterClrMapping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27</a:t>
            </a:fld>
            <a:endParaRPr lang="pt-BR" noProof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7987"/>
            <a:ext cx="9731066" cy="6354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3308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302995" y="2390775"/>
            <a:ext cx="11660405" cy="1618147"/>
          </a:xfrm>
        </p:spPr>
        <p:txBody>
          <a:bodyPr rtlCol="0"/>
          <a:lstStyle/>
          <a:p>
            <a:pPr rtl="0"/>
            <a:r>
              <a:rPr lang="pt-BR" sz="3600" dirty="0" err="1"/>
              <a:t>Enum</a:t>
            </a:r>
            <a:r>
              <a:rPr lang="pt-BR" sz="3600" dirty="0"/>
              <a:t> agrupa constantes| </a:t>
            </a:r>
            <a:r>
              <a:rPr lang="pt-BR" sz="3600" dirty="0">
                <a:solidFill>
                  <a:schemeClr val="accent1"/>
                </a:solidFill>
              </a:rPr>
              <a:t>PADRONIZAÇÃO</a:t>
            </a:r>
            <a:r>
              <a:rPr lang="pt-BR" sz="3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757130"/>
          </a:xfrm>
        </p:spPr>
        <p:txBody>
          <a:bodyPr rtlCol="0"/>
          <a:lstStyle/>
          <a:p>
            <a:pPr rtl="0"/>
            <a:r>
              <a:rPr lang="pt-BR" dirty="0"/>
              <a:t>Com ela você pode padronizar valores constantes e evitar o uso indevido de alguns valores.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4780756" y="499736"/>
            <a:ext cx="2911374" cy="1200329"/>
          </a:xfrm>
        </p:spPr>
        <p:txBody>
          <a:bodyPr rtlCol="0"/>
          <a:lstStyle/>
          <a:p>
            <a:pPr rtl="0"/>
            <a:r>
              <a:rPr lang="pt-BR" dirty="0" err="1"/>
              <a:t>Enum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Aeronave.cs</a:t>
            </a:r>
            <a:endParaRPr lang="pt-BR" dirty="0"/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29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Manutencao.cs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829971"/>
          </a:xfrm>
        </p:spPr>
        <p:txBody>
          <a:bodyPr rtlCol="0"/>
          <a:lstStyle/>
          <a:p>
            <a:pPr rtl="0"/>
            <a:r>
              <a:rPr lang="pt-BR" dirty="0" err="1"/>
              <a:t>Piloto.cs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829971"/>
          </a:xfrm>
        </p:spPr>
        <p:txBody>
          <a:bodyPr rtlCol="0"/>
          <a:lstStyle/>
          <a:p>
            <a:pPr rtl="0"/>
            <a:r>
              <a:rPr lang="pt-BR" dirty="0" err="1"/>
              <a:t>Voo.cs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33" name="Espaço Reservado para Conteúdo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Cancelamento.cs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 rtlCol="0"/>
          <a:lstStyle/>
          <a:p>
            <a:pPr rtl="0"/>
            <a:r>
              <a:rPr lang="pt-BR"/>
              <a:t>O PALCO ESTÁ ARMADO</a:t>
            </a:r>
            <a:br>
              <a:rPr lang="pt-BR"/>
            </a:br>
            <a:r>
              <a:rPr lang="pt-BR"/>
              <a:t>vá em frente e siga as 5 etapas básicas </a:t>
            </a:r>
          </a:p>
        </p:txBody>
      </p:sp>
      <p:sp>
        <p:nvSpPr>
          <p:cNvPr id="47" name="Espaço Reservado para Conteúdo 46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1</a:t>
            </a:r>
          </a:p>
        </p:txBody>
      </p:sp>
      <p:sp>
        <p:nvSpPr>
          <p:cNvPr id="48" name="Espaço Reservado para Conteúdo 47"/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pt-BR"/>
              <a:t>2</a:t>
            </a:r>
          </a:p>
        </p:txBody>
      </p:sp>
      <p:sp>
        <p:nvSpPr>
          <p:cNvPr id="49" name="Espaço Reservado para Conteúdo 48"/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pt-BR"/>
              <a:t>3</a:t>
            </a:r>
          </a:p>
        </p:txBody>
      </p:sp>
      <p:sp>
        <p:nvSpPr>
          <p:cNvPr id="50" name="Espaço Reservado para Conteúdo 49"/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pt-BR"/>
              <a:t>4</a:t>
            </a:r>
          </a:p>
        </p:txBody>
      </p:sp>
      <p:sp>
        <p:nvSpPr>
          <p:cNvPr id="51" name="Espaço Reservado para Conteúdo 50"/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pt-BR"/>
              <a:t>5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48438" y="6450449"/>
            <a:ext cx="96231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rtl="0"/>
            <a:r>
              <a:rPr lang="pt-BR" sz="900">
                <a:solidFill>
                  <a:schemeClr val="bg1">
                    <a:lumMod val="75000"/>
                  </a:schemeClr>
                </a:solidFill>
              </a:rPr>
              <a:t>Referência : As noções básicas que você pode encontrar em qualquer lugar, 5 Etapas para Publicar Narrativas com Sucesso publicadas em 5 de abril de 2014 em: Marketing e Publicidade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8B15CB-D3E7-4609-92FE-13FB7943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74" y="1554479"/>
            <a:ext cx="8772324" cy="468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42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814411" y="6484937"/>
            <a:ext cx="387743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z="1200" smtClean="0"/>
              <a:pPr rtl="0"/>
              <a:t>30</a:t>
            </a:fld>
            <a:endParaRPr lang="pt-BR" sz="1200"/>
          </a:p>
        </p:txBody>
      </p:sp>
      <p:sp>
        <p:nvSpPr>
          <p:cNvPr id="16" name="Espaço Reservado para Conteúdo 15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1</a:t>
            </a:r>
          </a:p>
        </p:txBody>
      </p:sp>
      <p:sp>
        <p:nvSpPr>
          <p:cNvPr id="42" name="Espaço Reservado para Texto 41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1815882"/>
          </a:xfrm>
        </p:spPr>
        <p:txBody>
          <a:bodyPr rtlCol="0"/>
          <a:lstStyle/>
          <a:p>
            <a:pPr rtl="0"/>
            <a:r>
              <a:rPr lang="pt-BR" dirty="0"/>
              <a:t>DEFINA O NAMESPACE</a:t>
            </a:r>
          </a:p>
          <a:p>
            <a:pPr lvl="2" rtl="0"/>
            <a:r>
              <a:rPr lang="pt-BR" dirty="0"/>
              <a:t>Crie a classe, as propriedades automáticas!</a:t>
            </a:r>
          </a:p>
          <a:p>
            <a:pPr lvl="3" rtl="0"/>
            <a:r>
              <a:rPr lang="pt-BR" dirty="0"/>
              <a:t>Não pode esquecer do </a:t>
            </a:r>
            <a:r>
              <a:rPr lang="pt-BR" dirty="0" err="1"/>
              <a:t>Contrutor</a:t>
            </a:r>
            <a:r>
              <a:rPr lang="pt-BR" dirty="0"/>
              <a:t>! </a:t>
            </a:r>
          </a:p>
        </p:txBody>
      </p:sp>
      <p:sp>
        <p:nvSpPr>
          <p:cNvPr id="21" name="Espaço Reservado para Texto 20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/>
          <a:p>
            <a:pPr rtl="0"/>
            <a:r>
              <a:rPr lang="pt-BR" dirty="0" err="1"/>
              <a:t>Aeronave.cs</a:t>
            </a:r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3" r="25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2AA4D-E7EA-4DF0-B6C8-E6906AB9D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887A2-AF03-4B58-8E8A-20BC48F1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2182801"/>
            <a:ext cx="9266164" cy="28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948B1-D395-4C2D-9ABA-7EED373DD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F9CB2A-68E9-47E5-9849-3AE7AB6D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2240230"/>
            <a:ext cx="9402910" cy="15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8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7D4AA-F2D1-44A9-815B-758497FBF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3F36FA-6627-439A-9D7D-1839E46D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64" y="1871992"/>
            <a:ext cx="10010697" cy="3114015"/>
          </a:xfrm>
          <a:prstGeom prst="rect">
            <a:avLst/>
          </a:prstGeom>
        </p:spPr>
      </p:pic>
      <p:sp>
        <p:nvSpPr>
          <p:cNvPr id="5" name="Seta: para a Direita Listrada 4">
            <a:extLst>
              <a:ext uri="{FF2B5EF4-FFF2-40B4-BE49-F238E27FC236}">
                <a16:creationId xmlns:a16="http://schemas.microsoft.com/office/drawing/2014/main" id="{7B05DBE9-2FB6-4457-9A23-D304ED16C6AE}"/>
              </a:ext>
            </a:extLst>
          </p:cNvPr>
          <p:cNvSpPr/>
          <p:nvPr/>
        </p:nvSpPr>
        <p:spPr>
          <a:xfrm>
            <a:off x="412955" y="4497461"/>
            <a:ext cx="806984" cy="539640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Listrada 5">
            <a:extLst>
              <a:ext uri="{FF2B5EF4-FFF2-40B4-BE49-F238E27FC236}">
                <a16:creationId xmlns:a16="http://schemas.microsoft.com/office/drawing/2014/main" id="{BB8E48A3-3489-4ECC-84FD-F377132BAC27}"/>
              </a:ext>
            </a:extLst>
          </p:cNvPr>
          <p:cNvSpPr/>
          <p:nvPr/>
        </p:nvSpPr>
        <p:spPr>
          <a:xfrm rot="8649471">
            <a:off x="5207429" y="1602171"/>
            <a:ext cx="806984" cy="539640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89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BEFA4-E6BB-4878-B54D-F3D22C7F8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CADF1F-7953-44A4-95CB-52BD86C0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37" y="2446707"/>
            <a:ext cx="10638357" cy="23083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CB1F15-19FD-4941-A222-1DDA098FFAFC}"/>
              </a:ext>
            </a:extLst>
          </p:cNvPr>
          <p:cNvSpPr txBox="1"/>
          <p:nvPr/>
        </p:nvSpPr>
        <p:spPr>
          <a:xfrm>
            <a:off x="4728044" y="3902223"/>
            <a:ext cx="6244017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CTRL+ “.”   - tecla de atalho para gerar o construtor.</a:t>
            </a:r>
          </a:p>
          <a:p>
            <a:r>
              <a:rPr lang="pt-BR" dirty="0">
                <a:solidFill>
                  <a:schemeClr val="bg1"/>
                </a:solidFill>
              </a:rPr>
              <a:t>Lembre-se de selecionar as propriedades automáticas antes.</a:t>
            </a:r>
          </a:p>
        </p:txBody>
      </p:sp>
    </p:spTree>
    <p:extLst>
      <p:ext uri="{BB962C8B-B14F-4D97-AF65-F5344CB8AC3E}">
        <p14:creationId xmlns:p14="http://schemas.microsoft.com/office/powerpoint/2010/main" val="46232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1D860-58B2-4D2E-A83E-8574C5A0D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EA27B2-78CD-4E4B-A8A8-05A889DC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81" y="-9518"/>
            <a:ext cx="7255982" cy="68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8" r="23038"/>
          <a:stretch>
            <a:fillRect/>
          </a:stretch>
        </p:blipFill>
        <p:spPr/>
      </p:pic>
      <p:sp>
        <p:nvSpPr>
          <p:cNvPr id="30" name="Espaço Reservado para Texto 29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1960537"/>
          </a:xfrm>
        </p:spPr>
        <p:txBody>
          <a:bodyPr rtlCol="0"/>
          <a:lstStyle/>
          <a:p>
            <a:pPr rtl="0"/>
            <a:r>
              <a:rPr lang="pt-BR" dirty="0"/>
              <a:t>OBSERVAÇÃO PODE SER NULA</a:t>
            </a:r>
          </a:p>
          <a:p>
            <a:pPr lvl="2" rtl="0"/>
            <a:r>
              <a:rPr lang="pt-BR" dirty="0" err="1"/>
              <a:t>DateTime</a:t>
            </a:r>
            <a:r>
              <a:rPr lang="pt-BR" dirty="0"/>
              <a:t> | </a:t>
            </a:r>
            <a:r>
              <a:rPr lang="pt-BR" dirty="0" err="1"/>
              <a:t>Struct</a:t>
            </a:r>
            <a:r>
              <a:rPr lang="pt-BR" dirty="0"/>
              <a:t>| </a:t>
            </a:r>
            <a:r>
              <a:rPr lang="pt-BR" dirty="0" err="1"/>
              <a:t>ICollection</a:t>
            </a:r>
            <a:r>
              <a:rPr lang="pt-BR" dirty="0"/>
              <a:t> | </a:t>
            </a:r>
            <a:r>
              <a:rPr lang="pt-BR" dirty="0" err="1"/>
              <a:t>Enum</a:t>
            </a:r>
            <a:r>
              <a:rPr lang="pt-BR" dirty="0"/>
              <a:t> | </a:t>
            </a:r>
            <a:r>
              <a:rPr lang="pt-BR" dirty="0" err="1"/>
              <a:t>null</a:t>
            </a:r>
            <a:r>
              <a:rPr lang="pt-BR" dirty="0"/>
              <a:t>!</a:t>
            </a:r>
          </a:p>
        </p:txBody>
      </p:sp>
      <p:sp>
        <p:nvSpPr>
          <p:cNvPr id="22" name="Espaço Reservado para Texto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/>
          <a:p>
            <a:pPr rtl="0"/>
            <a:r>
              <a:rPr lang="pt-BR" dirty="0" err="1"/>
              <a:t>Manutencao.cs</a:t>
            </a:r>
            <a:endParaRPr lang="pt-BR" dirty="0"/>
          </a:p>
        </p:txBody>
      </p:sp>
      <p:sp>
        <p:nvSpPr>
          <p:cNvPr id="40" name="Espaço Reservado para Conteúdo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 rtlCol="0"/>
          <a:lstStyle/>
          <a:p>
            <a:pPr rtl="0"/>
            <a:r>
              <a:rPr lang="pt-BR"/>
              <a:t>2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5DDA5-BF99-45F4-8530-C41A3887F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34651C-A486-4182-8CF2-CB0D5C55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4" y="2197511"/>
            <a:ext cx="11812784" cy="24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6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361BD-5E55-42F8-93E2-C3073F2704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EDD773-B53B-4325-818A-ABAF91B7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61" y="1566126"/>
            <a:ext cx="8598310" cy="4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1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39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E58F32-5CAC-4B36-A327-105A1D97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" y="-34438"/>
            <a:ext cx="12082994" cy="68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906F0-E0F8-4A3C-BC5B-9C876DDFE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638670-0278-4A7B-992D-18FB83BF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594" y="1339995"/>
            <a:ext cx="4485863" cy="41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8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>
          <a:xfrm>
            <a:off x="-17463" y="0"/>
            <a:ext cx="12190413" cy="6858000"/>
          </a:xfrm>
        </p:spPr>
      </p:pic>
      <p:sp>
        <p:nvSpPr>
          <p:cNvPr id="3" name="Espaço Reservado para o Número do Slide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40</a:t>
            </a:fld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0" y="0"/>
            <a:ext cx="104129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000"/>
                </a:schemeClr>
              </a:gs>
              <a:gs pos="9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pt-BR"/>
          </a:p>
        </p:txBody>
      </p:sp>
      <p:sp>
        <p:nvSpPr>
          <p:cNvPr id="20" name="Espaço Reservado para Conteúdo 19"/>
          <p:cNvSpPr>
            <a:spLocks noGrp="1"/>
          </p:cNvSpPr>
          <p:nvPr>
            <p:ph idx="18"/>
          </p:nvPr>
        </p:nvSpPr>
        <p:spPr>
          <a:xfrm>
            <a:off x="2053947" y="147528"/>
            <a:ext cx="2377440" cy="840230"/>
          </a:xfrm>
        </p:spPr>
        <p:txBody>
          <a:bodyPr rtlCol="0"/>
          <a:lstStyle/>
          <a:p>
            <a:pPr rtl="0"/>
            <a:r>
              <a:rPr lang="pt-BR" dirty="0"/>
              <a:t>3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1"/>
          </p:nvPr>
        </p:nvSpPr>
        <p:spPr>
          <a:xfrm>
            <a:off x="2926080" y="3323314"/>
            <a:ext cx="5960269" cy="170456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  <a:hlinkClick r:id="rId4"/>
              </a:rPr>
              <a:t>ICollection</a:t>
            </a:r>
            <a:r>
              <a:rPr lang="pt-BR" dirty="0">
                <a:solidFill>
                  <a:schemeClr val="bg1"/>
                </a:solidFill>
                <a:hlinkClick r:id="rId4"/>
              </a:rPr>
              <a:t> </a:t>
            </a:r>
          </a:p>
          <a:p>
            <a:pPr lvl="1" rtl="0">
              <a:spcAft>
                <a:spcPts val="1200"/>
              </a:spcAft>
            </a:pPr>
            <a:r>
              <a:rPr lang="pt-BR" sz="2400" i="1" dirty="0">
                <a:solidFill>
                  <a:schemeClr val="bg1"/>
                </a:solidFill>
                <a:hlinkClick r:id="rId4"/>
              </a:rPr>
              <a:t>Essa interface define métodos para manipular coleções genéricas.</a:t>
            </a:r>
            <a:endParaRPr lang="pt-BR" i="1" dirty="0">
              <a:solidFill>
                <a:schemeClr val="bg1"/>
              </a:solidFill>
              <a:hlinkClick r:id="rId4"/>
            </a:endParaRPr>
          </a:p>
        </p:txBody>
      </p:sp>
      <p:sp>
        <p:nvSpPr>
          <p:cNvPr id="71" name="Espaço Reservado para Texto 70"/>
          <p:cNvSpPr>
            <a:spLocks noGrp="1"/>
          </p:cNvSpPr>
          <p:nvPr>
            <p:ph type="body" sz="quarter" idx="19"/>
          </p:nvPr>
        </p:nvSpPr>
        <p:spPr>
          <a:xfrm>
            <a:off x="304800" y="902266"/>
            <a:ext cx="5875734" cy="590931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Piloto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7355C-F39F-4DAA-9067-456882BE9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6E6F68-EAFA-4688-A054-DB7F1AFD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19" y="185257"/>
            <a:ext cx="8899702" cy="64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ço Reservado para Imagem 4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786072" y="6492875"/>
            <a:ext cx="393567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42</a:t>
            </a:fld>
            <a:endParaRPr lang="pt-BR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38" cy="2928494"/>
          </a:xfrm>
        </p:spPr>
        <p:txBody>
          <a:bodyPr rtlCol="0"/>
          <a:lstStyle/>
          <a:p>
            <a:pPr rtl="0"/>
            <a:r>
              <a:rPr lang="pt-BR" dirty="0"/>
              <a:t>O relacionamento!</a:t>
            </a:r>
          </a:p>
          <a:p>
            <a:pPr lvl="1" rtl="0"/>
            <a:r>
              <a:rPr lang="pt-BR" sz="2400" dirty="0"/>
              <a:t>Lembra do </a:t>
            </a:r>
            <a:r>
              <a:rPr lang="pt-BR" sz="2400" dirty="0" err="1"/>
              <a:t>Codd</a:t>
            </a:r>
            <a:r>
              <a:rPr lang="pt-BR" sz="2400" dirty="0"/>
              <a:t>? - Relacionamento</a:t>
            </a:r>
          </a:p>
          <a:p>
            <a:pPr lvl="3" rtl="0"/>
            <a:r>
              <a:rPr lang="pt-BR" dirty="0"/>
              <a:t>Aqui temos um para muitos</a:t>
            </a:r>
          </a:p>
          <a:p>
            <a:pPr lvl="1" rtl="0"/>
            <a:r>
              <a:rPr lang="pt-BR" sz="2400" dirty="0"/>
              <a:t>Muitos para Muitos</a:t>
            </a:r>
          </a:p>
          <a:p>
            <a:pPr lvl="3" rtl="0"/>
            <a:r>
              <a:rPr lang="pt-BR" dirty="0"/>
              <a:t>Um para UM</a:t>
            </a:r>
          </a:p>
          <a:p>
            <a:pPr lvl="1" rtl="0"/>
            <a:endParaRPr lang="pt-BR" dirty="0"/>
          </a:p>
        </p:txBody>
      </p:sp>
      <p:sp>
        <p:nvSpPr>
          <p:cNvPr id="13" name="Espaço Reservado para Conteúdo 12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4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590931"/>
          </a:xfrm>
        </p:spPr>
        <p:txBody>
          <a:bodyPr rtlCol="0"/>
          <a:lstStyle/>
          <a:p>
            <a:pPr rtl="0"/>
            <a:r>
              <a:rPr lang="pt-BR" dirty="0" err="1"/>
              <a:t>Voo.cs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CED60-F11F-41C5-A912-3C66C9CE8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47EB8A-2A58-4362-A52A-097ABD73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2335477"/>
            <a:ext cx="11829159" cy="21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6D42D-32CC-4252-BD8E-46045354E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B1EE33-DB64-40EF-A1A5-ECB0F3B8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80" y="1039761"/>
            <a:ext cx="6243576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C00B5-C902-4E28-8B85-05AD06F6E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9C0BBB-62EA-456E-9167-01F0D839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77816"/>
            <a:ext cx="11139982" cy="67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1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r="5557"/>
          <a:stretch>
            <a:fillRect/>
          </a:stretch>
        </p:blipFill>
        <p:spPr/>
      </p:pic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657818" y="6484937"/>
            <a:ext cx="533348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46</a:t>
            </a:fld>
            <a:endParaRPr lang="pt-BR"/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6096000" y="3429000"/>
            <a:ext cx="6096000" cy="2459135"/>
          </a:xfrm>
        </p:spPr>
        <p:txBody>
          <a:bodyPr rtlCol="0"/>
          <a:lstStyle/>
          <a:p>
            <a:pPr rtl="0"/>
            <a:r>
              <a:rPr lang="pt-BR" dirty="0"/>
              <a:t>Um para Um</a:t>
            </a:r>
          </a:p>
          <a:p>
            <a:pPr lvl="2" rtl="0"/>
            <a:r>
              <a:rPr lang="pt-BR" dirty="0"/>
              <a:t>Nosso projeto tem pelo menos um caso de um para um. Onde um voo possui um cancelamento, e um cancelamento só pode cancelar um voo.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/>
          <a:p>
            <a:pPr rtl="0"/>
            <a:r>
              <a:rPr lang="pt-BR" dirty="0" err="1"/>
              <a:t>Cancelamento.cs</a:t>
            </a:r>
            <a:endParaRPr lang="pt-BR" dirty="0"/>
          </a:p>
        </p:txBody>
      </p:sp>
      <p:sp>
        <p:nvSpPr>
          <p:cNvPr id="20" name="Espaço Reservado para Conteúdo 19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5</a:t>
            </a:r>
          </a:p>
        </p:txBody>
      </p:sp>
      <p:sp>
        <p:nvSpPr>
          <p:cNvPr id="7" name="Retângulo 6"/>
          <p:cNvSpPr/>
          <p:nvPr/>
        </p:nvSpPr>
        <p:spPr>
          <a:xfrm>
            <a:off x="4232" y="0"/>
            <a:ext cx="6094443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4349C-CA4E-449A-916C-3A21E5C4B6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C20FD4-66A2-4BB6-A75D-0D7E1DF0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8" y="108787"/>
            <a:ext cx="10637091" cy="6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8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E21B8-D410-4B95-9C2E-07877BFFA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Voo.cs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693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422ED-679E-4D98-A32E-836B8D2EF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0FFB21-E411-4A83-9ED9-FC357BC5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7" y="2697482"/>
            <a:ext cx="10549297" cy="2936401"/>
          </a:xfrm>
          <a:prstGeom prst="rect">
            <a:avLst/>
          </a:prstGeom>
        </p:spPr>
      </p:pic>
      <p:sp>
        <p:nvSpPr>
          <p:cNvPr id="5" name="Texto Explicativo: Linha Dobrada com Borda e Ênfase 4">
            <a:extLst>
              <a:ext uri="{FF2B5EF4-FFF2-40B4-BE49-F238E27FC236}">
                <a16:creationId xmlns:a16="http://schemas.microsoft.com/office/drawing/2014/main" id="{144A0580-EF32-4CDD-9584-DA5597E21702}"/>
              </a:ext>
            </a:extLst>
          </p:cNvPr>
          <p:cNvSpPr/>
          <p:nvPr/>
        </p:nvSpPr>
        <p:spPr>
          <a:xfrm>
            <a:off x="9217742" y="1784555"/>
            <a:ext cx="2123768" cy="128311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748"/>
              <a:gd name="adj6" fmla="val -155397"/>
            </a:avLst>
          </a:prstGeom>
          <a:ln w="762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Volte na classe </a:t>
            </a:r>
            <a:r>
              <a:rPr lang="pt-BR" dirty="0" err="1">
                <a:solidFill>
                  <a:schemeClr val="bg1"/>
                </a:solidFill>
              </a:rPr>
              <a:t>Voo.cs</a:t>
            </a:r>
            <a:r>
              <a:rPr lang="pt-BR" dirty="0">
                <a:solidFill>
                  <a:schemeClr val="bg1"/>
                </a:solidFill>
              </a:rPr>
              <a:t> e adicione a propriedade Cancelamento</a:t>
            </a:r>
          </a:p>
        </p:txBody>
      </p:sp>
    </p:spTree>
    <p:extLst>
      <p:ext uri="{BB962C8B-B14F-4D97-AF65-F5344CB8AC3E}">
        <p14:creationId xmlns:p14="http://schemas.microsoft.com/office/powerpoint/2010/main" val="508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D82F1-A2FB-4DEC-A1AA-3F06664B44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2A4AA-77BD-4F24-B01B-3EFEEA41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9" y="530942"/>
            <a:ext cx="9850324" cy="605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1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AD0DA-B261-44FE-A4DC-CEE20F5F8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Aeronave.cs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56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B2CE8-7132-4CB5-B13C-083EC5103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8CEC4D-C5EE-40B3-A10A-4FE81A7D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5" y="2538091"/>
            <a:ext cx="10554929" cy="20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2EE8F-B891-4FDE-87B6-05450280E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Piloto.cs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626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92FC5-4D76-4DA8-92D4-2FFB41BEE6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585D28-2FE2-4411-8346-506F20D3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60" y="1407148"/>
            <a:ext cx="10170301" cy="3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21AEF-15E3-46EB-B9BF-D93BF1D4E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/>
              <a:t>AULA 2</a:t>
            </a:r>
          </a:p>
        </p:txBody>
      </p:sp>
    </p:spTree>
    <p:extLst>
      <p:ext uri="{BB962C8B-B14F-4D97-AF65-F5344CB8AC3E}">
        <p14:creationId xmlns:p14="http://schemas.microsoft.com/office/powerpoint/2010/main" val="154086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8273E-AD45-4741-96C3-78357CB42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pt-BR" dirty="0"/>
              <a:t>Conexão com 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86838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F9AB8-2A30-4DCE-97A9-865278ABA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Connection </a:t>
            </a:r>
            <a:r>
              <a:rPr lang="pt-BR" dirty="0" err="1"/>
              <a:t>String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31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439E4-2DFB-4F66-BB31-9EAAA1423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Autenticação com </a:t>
            </a:r>
            <a:r>
              <a:rPr lang="pt-BR" dirty="0" err="1"/>
              <a:t>Sql</a:t>
            </a:r>
            <a:r>
              <a:rPr lang="pt-BR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07173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4CE15-3B18-47CB-B2E2-48B0847D7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Propriedade Privada</a:t>
            </a:r>
          </a:p>
        </p:txBody>
      </p:sp>
    </p:spTree>
    <p:extLst>
      <p:ext uri="{BB962C8B-B14F-4D97-AF65-F5344CB8AC3E}">
        <p14:creationId xmlns:p14="http://schemas.microsoft.com/office/powerpoint/2010/main" val="23530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331C7-DE44-4BFF-BACF-4E828B7D7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private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378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A841C-5832-4A6A-8197-5E2D6B2E6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485531-E88B-4322-8C86-5A7204FF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619432"/>
            <a:ext cx="9343152" cy="50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0DDAE-2BF2-4238-AC8E-E2D882BBF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Somente de leitura</a:t>
            </a:r>
          </a:p>
        </p:txBody>
      </p:sp>
    </p:spTree>
    <p:extLst>
      <p:ext uri="{BB962C8B-B14F-4D97-AF65-F5344CB8AC3E}">
        <p14:creationId xmlns:p14="http://schemas.microsoft.com/office/powerpoint/2010/main" val="275078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31D15-1E2C-4817-B346-BA3EBE333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readonly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45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F08B3-9D6F-4BBB-BA13-A6E9E3AA1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534690"/>
            <a:ext cx="5208335" cy="1729704"/>
          </a:xfrm>
        </p:spPr>
        <p:txBody>
          <a:bodyPr/>
          <a:lstStyle/>
          <a:p>
            <a:r>
              <a:rPr lang="pt-BR" sz="2800" dirty="0"/>
              <a:t>Uso “_” diferenciar propriedades dos  parâmetros que iremos utilizar mais adiante...</a:t>
            </a:r>
          </a:p>
        </p:txBody>
      </p:sp>
    </p:spTree>
    <p:extLst>
      <p:ext uri="{BB962C8B-B14F-4D97-AF65-F5344CB8AC3E}">
        <p14:creationId xmlns:p14="http://schemas.microsoft.com/office/powerpoint/2010/main" val="340981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54A3C-1516-4825-B847-86C376B8D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IConfiguration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35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0BE01-C7A1-48A5-9968-9E441F993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DbContext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005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/>
              <a:t>Vamos começar?</a:t>
            </a:r>
          </a:p>
        </p:txBody>
      </p:sp>
    </p:spTree>
    <p:extLst>
      <p:ext uri="{BB962C8B-B14F-4D97-AF65-F5344CB8AC3E}">
        <p14:creationId xmlns:p14="http://schemas.microsoft.com/office/powerpoint/2010/main" val="56618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81957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840230"/>
          </a:xfrm>
        </p:spPr>
        <p:txBody>
          <a:bodyPr/>
          <a:lstStyle/>
          <a:p>
            <a:r>
              <a:rPr lang="pt-BR" sz="5400" dirty="0" err="1"/>
              <a:t>int</a:t>
            </a:r>
            <a:endParaRPr lang="pt-BR" sz="5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67</a:t>
            </a:fld>
            <a:endParaRPr lang="pt-BR" noProof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840230"/>
          </a:xfrm>
        </p:spPr>
        <p:txBody>
          <a:bodyPr/>
          <a:lstStyle/>
          <a:p>
            <a:r>
              <a:rPr lang="pt-BR" sz="5400" dirty="0" err="1"/>
              <a:t>float</a:t>
            </a:r>
            <a:endParaRPr lang="pt-BR" sz="5400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840230"/>
          </a:xfrm>
        </p:spPr>
        <p:txBody>
          <a:bodyPr/>
          <a:lstStyle/>
          <a:p>
            <a:r>
              <a:rPr lang="pt-BR" sz="5400" dirty="0" err="1"/>
              <a:t>double</a:t>
            </a:r>
            <a:endParaRPr lang="pt-BR" sz="540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840230"/>
          </a:xfrm>
        </p:spPr>
        <p:txBody>
          <a:bodyPr/>
          <a:lstStyle/>
          <a:p>
            <a:r>
              <a:rPr lang="pt-BR" sz="5400" dirty="0" err="1"/>
              <a:t>struct</a:t>
            </a:r>
            <a:endParaRPr lang="pt-BR" sz="54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840230"/>
          </a:xfrm>
        </p:spPr>
        <p:txBody>
          <a:bodyPr/>
          <a:lstStyle/>
          <a:p>
            <a:r>
              <a:rPr lang="pt-BR" sz="5400" dirty="0" err="1"/>
              <a:t>enums</a:t>
            </a:r>
            <a:endParaRPr lang="pt-BR" sz="5400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1006429"/>
          </a:xfrm>
        </p:spPr>
        <p:txBody>
          <a:bodyPr/>
          <a:lstStyle/>
          <a:p>
            <a:r>
              <a:rPr lang="pt-B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por </a:t>
            </a:r>
            <a:r>
              <a:rPr lang="pt-BR" sz="66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</a:t>
            </a:r>
            <a:r>
              <a:rPr lang="pt-B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C#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  <p:sp>
        <p:nvSpPr>
          <p:cNvPr id="13" name="Espaço Reservado para Conteúdo 12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68312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535531"/>
          </a:xfrm>
        </p:spPr>
        <p:txBody>
          <a:bodyPr/>
          <a:lstStyle/>
          <a:p>
            <a:r>
              <a:rPr lang="pt-BR" sz="3200" dirty="0"/>
              <a:t>interface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68</a:t>
            </a:fld>
            <a:endParaRPr lang="pt-BR" noProof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535531"/>
          </a:xfrm>
        </p:spPr>
        <p:txBody>
          <a:bodyPr/>
          <a:lstStyle/>
          <a:p>
            <a:r>
              <a:rPr lang="pt-BR" sz="3200" dirty="0"/>
              <a:t>classes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535531"/>
          </a:xfrm>
        </p:spPr>
        <p:txBody>
          <a:bodyPr/>
          <a:lstStyle/>
          <a:p>
            <a:r>
              <a:rPr lang="pt-BR" sz="3200" dirty="0" err="1"/>
              <a:t>delegates</a:t>
            </a:r>
            <a:endParaRPr lang="pt-BR" sz="320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535531"/>
          </a:xfrm>
        </p:spPr>
        <p:txBody>
          <a:bodyPr/>
          <a:lstStyle/>
          <a:p>
            <a:r>
              <a:rPr lang="pt-BR" sz="3200" dirty="0" err="1"/>
              <a:t>arrays</a:t>
            </a:r>
            <a:endParaRPr lang="pt-BR" sz="3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535531"/>
          </a:xfrm>
        </p:spPr>
        <p:txBody>
          <a:bodyPr/>
          <a:lstStyle/>
          <a:p>
            <a:r>
              <a:rPr lang="pt-BR" sz="3200" dirty="0" err="1"/>
              <a:t>strings</a:t>
            </a:r>
            <a:endParaRPr lang="pt-BR" sz="3200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1006429"/>
          </a:xfrm>
        </p:spPr>
        <p:txBody>
          <a:bodyPr/>
          <a:lstStyle/>
          <a:p>
            <a:r>
              <a:rPr lang="pt-B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por </a:t>
            </a:r>
            <a:r>
              <a:rPr lang="pt-BR" sz="66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</a:t>
            </a:r>
            <a:r>
              <a:rPr lang="pt-B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C#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  <p:sp>
        <p:nvSpPr>
          <p:cNvPr id="13" name="Espaço Reservado para Conteúdo 12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599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Prof. Rômulo C. Silvestre 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2884235"/>
            <a:ext cx="11658600" cy="1089529"/>
          </a:xfrm>
        </p:spPr>
        <p:txBody>
          <a:bodyPr/>
          <a:lstStyle/>
          <a:p>
            <a:r>
              <a:rPr lang="pt-BR" dirty="0"/>
              <a:t>A linguagem C# por padrão considera os tipos por valor como “não anuláveis” ou “non </a:t>
            </a:r>
            <a:r>
              <a:rPr lang="pt-BR" dirty="0" err="1"/>
              <a:t>nullable</a:t>
            </a:r>
            <a:r>
              <a:rPr lang="pt-BR" dirty="0"/>
              <a:t>”.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69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165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F3E49-D873-4391-8A02-5C1E4D2AE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5FC1D1-620F-4FCF-A724-3E084620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80" y="722670"/>
            <a:ext cx="9471414" cy="49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4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70</a:t>
            </a:fld>
            <a:endParaRPr lang="pt-BR" noProof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3" y="2292879"/>
            <a:ext cx="11019901" cy="18388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50665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71</a:t>
            </a:fld>
            <a:endParaRPr lang="pt-BR" noProof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6" y="2039097"/>
            <a:ext cx="11552471" cy="3379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3885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/>
              <a:t>Connection </a:t>
            </a:r>
            <a:r>
              <a:rPr lang="pt-BR" dirty="0" err="1"/>
              <a:t>String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43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Site Connection </a:t>
            </a:r>
            <a:r>
              <a:rPr lang="pt-BR" dirty="0" err="1"/>
              <a:t>Strings</a:t>
            </a:r>
            <a:r>
              <a:rPr lang="pt-BR" dirty="0"/>
              <a:t> </a:t>
            </a:r>
            <a:r>
              <a:rPr lang="pt-BR" dirty="0">
                <a:hlinkClick r:id="rId2"/>
              </a:rPr>
              <a:t>aqui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133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 err="1"/>
              <a:t>DbContext</a:t>
            </a:r>
            <a:r>
              <a:rPr lang="pt-BR" dirty="0"/>
              <a:t> Estruturado</a:t>
            </a:r>
          </a:p>
        </p:txBody>
      </p:sp>
    </p:spTree>
    <p:extLst>
      <p:ext uri="{BB962C8B-B14F-4D97-AF65-F5344CB8AC3E}">
        <p14:creationId xmlns:p14="http://schemas.microsoft.com/office/powerpoint/2010/main" val="202632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183824"/>
            <a:ext cx="5208335" cy="2431435"/>
          </a:xfrm>
        </p:spPr>
        <p:txBody>
          <a:bodyPr/>
          <a:lstStyle/>
          <a:p>
            <a:r>
              <a:rPr lang="pt-BR" dirty="0"/>
              <a:t>Configurar </a:t>
            </a:r>
            <a:r>
              <a:rPr lang="pt-BR" dirty="0" err="1"/>
              <a:t>DbContext</a:t>
            </a:r>
            <a:r>
              <a:rPr lang="pt-BR" dirty="0"/>
              <a:t> para acessar 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93456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BR" dirty="0"/>
              <a:t>Precisamos informar uma </a:t>
            </a:r>
            <a:r>
              <a:rPr lang="pt-BR" dirty="0" err="1"/>
              <a:t>string</a:t>
            </a:r>
            <a:r>
              <a:rPr lang="pt-BR" dirty="0"/>
              <a:t> de conexão</a:t>
            </a:r>
          </a:p>
        </p:txBody>
      </p:sp>
    </p:spTree>
    <p:extLst>
      <p:ext uri="{BB962C8B-B14F-4D97-AF65-F5344CB8AC3E}">
        <p14:creationId xmlns:p14="http://schemas.microsoft.com/office/powerpoint/2010/main" val="392242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2644" y="2060770"/>
            <a:ext cx="5208335" cy="3016210"/>
          </a:xfrm>
        </p:spPr>
        <p:txBody>
          <a:bodyPr/>
          <a:lstStyle/>
          <a:p>
            <a:r>
              <a:rPr lang="pt-BR" dirty="0"/>
              <a:t>Que tem o endereço do servidor, o nome do banco etc...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70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183824"/>
            <a:ext cx="5208335" cy="2431435"/>
          </a:xfrm>
        </p:spPr>
        <p:txBody>
          <a:bodyPr/>
          <a:lstStyle/>
          <a:p>
            <a:r>
              <a:rPr lang="pt-BR" dirty="0"/>
              <a:t>Credenciais necessárias para se conectar ao SQL Server</a:t>
            </a:r>
          </a:p>
        </p:txBody>
      </p:sp>
    </p:spTree>
    <p:extLst>
      <p:ext uri="{BB962C8B-B14F-4D97-AF65-F5344CB8AC3E}">
        <p14:creationId xmlns:p14="http://schemas.microsoft.com/office/powerpoint/2010/main" val="342341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BR" dirty="0"/>
              <a:t>Crie uma propriedade privada</a:t>
            </a:r>
          </a:p>
        </p:txBody>
      </p:sp>
    </p:spTree>
    <p:extLst>
      <p:ext uri="{BB962C8B-B14F-4D97-AF65-F5344CB8AC3E}">
        <p14:creationId xmlns:p14="http://schemas.microsoft.com/office/powerpoint/2010/main" val="383025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B18A0-0D62-4D55-A112-A25CB0F03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E0318D-95EE-4365-AEF5-D2095DBD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08" y="781665"/>
            <a:ext cx="10459384" cy="50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870935"/>
            <a:ext cx="5208335" cy="1057212"/>
          </a:xfrm>
        </p:spPr>
        <p:txBody>
          <a:bodyPr/>
          <a:lstStyle/>
          <a:p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private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o Explicativo em Nuvem 2"/>
          <p:cNvSpPr/>
          <p:nvPr/>
        </p:nvSpPr>
        <p:spPr>
          <a:xfrm>
            <a:off x="7360356" y="756356"/>
            <a:ext cx="4075288" cy="1761066"/>
          </a:xfrm>
          <a:prstGeom prst="cloudCallout">
            <a:avLst>
              <a:gd name="adj1" fmla="val -48534"/>
              <a:gd name="adj2" fmla="val 66987"/>
            </a:avLst>
          </a:prstGeom>
          <a:ln w="762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solidFill>
                  <a:schemeClr val="bg1"/>
                </a:solidFill>
              </a:rPr>
              <a:t>Humm</a:t>
            </a:r>
            <a:r>
              <a:rPr lang="pt-BR" sz="2000" dirty="0">
                <a:solidFill>
                  <a:schemeClr val="bg1"/>
                </a:solidFill>
              </a:rPr>
              <a:t>.. Isso deve ser encapsulamento...</a:t>
            </a:r>
          </a:p>
        </p:txBody>
      </p:sp>
    </p:spTree>
    <p:extLst>
      <p:ext uri="{BB962C8B-B14F-4D97-AF65-F5344CB8AC3E}">
        <p14:creationId xmlns:p14="http://schemas.microsoft.com/office/powerpoint/2010/main" val="340496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Apenas leitura</a:t>
            </a:r>
          </a:p>
        </p:txBody>
      </p:sp>
    </p:spTree>
    <p:extLst>
      <p:ext uri="{BB962C8B-B14F-4D97-AF65-F5344CB8AC3E}">
        <p14:creationId xmlns:p14="http://schemas.microsoft.com/office/powerpoint/2010/main" val="392771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readonly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904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739361"/>
            <a:ext cx="5208335" cy="1320361"/>
          </a:xfrm>
        </p:spPr>
        <p:txBody>
          <a:bodyPr/>
          <a:lstStyle/>
          <a:p>
            <a:r>
              <a:rPr lang="pt-BR" dirty="0"/>
              <a:t>Tipo: </a:t>
            </a:r>
            <a:r>
              <a:rPr lang="pt-BR" sz="4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IConfiguration</a:t>
            </a:r>
            <a:endParaRPr lang="pt-BR" sz="4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1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_</a:t>
            </a:r>
            <a:r>
              <a:rPr lang="pt-BR" dirty="0" err="1"/>
              <a:t>configuration</a:t>
            </a:r>
            <a:endParaRPr lang="pt-BR" dirty="0"/>
          </a:p>
        </p:txBody>
      </p:sp>
      <p:sp>
        <p:nvSpPr>
          <p:cNvPr id="4" name="Texto Explicativo 1 3"/>
          <p:cNvSpPr/>
          <p:nvPr/>
        </p:nvSpPr>
        <p:spPr>
          <a:xfrm>
            <a:off x="8353779" y="372534"/>
            <a:ext cx="3499554" cy="959555"/>
          </a:xfrm>
          <a:prstGeom prst="borderCallout1">
            <a:avLst>
              <a:gd name="adj1" fmla="val 18750"/>
              <a:gd name="adj2" fmla="val -8333"/>
              <a:gd name="adj3" fmla="val 328971"/>
              <a:gd name="adj4" fmla="val -116507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Técnica utilizada para diferenciar os atributos dos parâmetros que serão </a:t>
            </a:r>
            <a:r>
              <a:rPr lang="pt-BR" dirty="0" err="1"/>
              <a:t>atribuidos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497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304800" y="2472751"/>
            <a:ext cx="4566001" cy="867930"/>
          </a:xfrm>
        </p:spPr>
        <p:txBody>
          <a:bodyPr/>
          <a:lstStyle/>
          <a:p>
            <a:r>
              <a:rPr lang="pt-BR" dirty="0"/>
              <a:t>Uma Classe do próprio ASP.NET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5033659" y="1639254"/>
            <a:ext cx="5671764" cy="701731"/>
          </a:xfrm>
        </p:spPr>
        <p:style>
          <a:lnRef idx="2">
            <a:schemeClr val="accent2">
              <a:shade val="50000"/>
            </a:schemeClr>
          </a:lnRef>
          <a:fillRef idx="1002">
            <a:schemeClr val="dk1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/>
              <a:t>Permite carregar uma estrutura de configurações.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pPr rtl="0"/>
              <a:t>85</a:t>
            </a:fld>
            <a:endParaRPr lang="pt-BR" noProof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pt-BR" dirty="0" err="1"/>
              <a:t>IConfiguration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>
          <a:xfrm>
            <a:off x="5033659" y="2534425"/>
            <a:ext cx="5671764" cy="397032"/>
          </a:xfrm>
        </p:spPr>
        <p:style>
          <a:lnRef idx="2">
            <a:schemeClr val="accent3">
              <a:shade val="50000"/>
            </a:schemeClr>
          </a:lnRef>
          <a:fillRef idx="1001">
            <a:schemeClr val="lt2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/>
              <a:t>Configurações dinâmicas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5033659" y="3142165"/>
            <a:ext cx="5671764" cy="397032"/>
          </a:xfrm>
        </p:spPr>
        <p:style>
          <a:lnRef idx="1">
            <a:schemeClr val="accen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pt-BR" dirty="0"/>
              <a:t>Vai ler do arquivo </a:t>
            </a:r>
            <a:r>
              <a:rPr lang="pt-BR" i="1" dirty="0" err="1">
                <a:solidFill>
                  <a:schemeClr val="tx2">
                    <a:lumMod val="75000"/>
                  </a:schemeClr>
                </a:solidFill>
              </a:rPr>
              <a:t>appsettings.json</a:t>
            </a:r>
            <a:endParaRPr lang="pt-BR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76674"/>
            <a:ext cx="8277225" cy="2790825"/>
          </a:xfrm>
          <a:prstGeom prst="rect">
            <a:avLst/>
          </a:prstGeom>
        </p:spPr>
      </p:pic>
      <p:sp>
        <p:nvSpPr>
          <p:cNvPr id="9" name="Texto Explicativo em Nuvem 8"/>
          <p:cNvSpPr/>
          <p:nvPr/>
        </p:nvSpPr>
        <p:spPr>
          <a:xfrm>
            <a:off x="7869541" y="4622974"/>
            <a:ext cx="3725333" cy="1298223"/>
          </a:xfrm>
          <a:prstGeom prst="cloudCallout">
            <a:avLst>
              <a:gd name="adj1" fmla="val -88333"/>
              <a:gd name="adj2" fmla="val 40761"/>
            </a:avLst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rgbClr val="DC59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Humm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É equivalente ao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webconfig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em versões anteriores</a:t>
            </a:r>
          </a:p>
        </p:txBody>
      </p:sp>
    </p:spTree>
    <p:extLst>
      <p:ext uri="{BB962C8B-B14F-4D97-AF65-F5344CB8AC3E}">
        <p14:creationId xmlns:p14="http://schemas.microsoft.com/office/powerpoint/2010/main" val="35737130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51977" y="2858348"/>
            <a:ext cx="5208335" cy="969496"/>
          </a:xfrm>
        </p:spPr>
        <p:txBody>
          <a:bodyPr/>
          <a:lstStyle/>
          <a:p>
            <a:pPr algn="l"/>
            <a:r>
              <a:rPr lang="pt-BR" sz="2000" dirty="0" err="1">
                <a:solidFill>
                  <a:srgbClr val="FFFF00"/>
                </a:solidFill>
              </a:rPr>
              <a:t>IConfiguration</a:t>
            </a:r>
            <a:r>
              <a:rPr lang="pt-BR" sz="2000" dirty="0"/>
              <a:t> vai nos permitir ler a </a:t>
            </a:r>
            <a:r>
              <a:rPr lang="pt-BR" sz="2000" dirty="0" err="1"/>
              <a:t>string</a:t>
            </a:r>
            <a:r>
              <a:rPr lang="pt-BR" sz="2000" dirty="0"/>
              <a:t> de conexão do arquivo .</a:t>
            </a:r>
            <a:r>
              <a:rPr lang="pt-BR" sz="2000" dirty="0" err="1"/>
              <a:t>json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8901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52800" y="2923486"/>
            <a:ext cx="5642979" cy="794064"/>
          </a:xfrm>
        </p:spPr>
        <p:txBody>
          <a:bodyPr/>
          <a:lstStyle/>
          <a:p>
            <a:r>
              <a:rPr lang="pt-BR" sz="2400" dirty="0"/>
              <a:t>Crie o construtor da propriedade </a:t>
            </a:r>
            <a:r>
              <a:rPr lang="pt-BR" sz="2400" dirty="0">
                <a:solidFill>
                  <a:srgbClr val="FFFF00"/>
                </a:solidFill>
              </a:rPr>
              <a:t>_</a:t>
            </a:r>
            <a:r>
              <a:rPr lang="pt-BR" sz="2400" dirty="0" err="1">
                <a:solidFill>
                  <a:srgbClr val="FFFF00"/>
                </a:solidFill>
              </a:rPr>
              <a:t>configuration</a:t>
            </a:r>
            <a:endParaRPr lang="pt-BR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7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1" y="63510"/>
            <a:ext cx="8895645" cy="6729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o Explicativo em Nuvem 3"/>
          <p:cNvSpPr/>
          <p:nvPr/>
        </p:nvSpPr>
        <p:spPr>
          <a:xfrm>
            <a:off x="8252178" y="1569156"/>
            <a:ext cx="3375378" cy="903111"/>
          </a:xfrm>
          <a:prstGeom prst="cloudCallout">
            <a:avLst>
              <a:gd name="adj1" fmla="val -80091"/>
              <a:gd name="adj2" fmla="val 52500"/>
            </a:avLst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Eita</a:t>
            </a:r>
            <a:r>
              <a:rPr lang="pt-BR" dirty="0">
                <a:solidFill>
                  <a:schemeClr val="bg1"/>
                </a:solidFill>
              </a:rPr>
              <a:t>!</a:t>
            </a:r>
            <a:r>
              <a:rPr lang="pt-BR" b="1" dirty="0">
                <a:solidFill>
                  <a:schemeClr val="bg1"/>
                </a:solidFill>
              </a:rPr>
              <a:t> Injeção </a:t>
            </a:r>
            <a:r>
              <a:rPr lang="pt-BR" dirty="0">
                <a:solidFill>
                  <a:schemeClr val="bg1"/>
                </a:solidFill>
              </a:rPr>
              <a:t>de Dependência.</a:t>
            </a:r>
          </a:p>
        </p:txBody>
      </p:sp>
      <p:sp>
        <p:nvSpPr>
          <p:cNvPr id="5" name="Texto Explicativo 1 4"/>
          <p:cNvSpPr/>
          <p:nvPr/>
        </p:nvSpPr>
        <p:spPr>
          <a:xfrm>
            <a:off x="8792205" y="3143341"/>
            <a:ext cx="3070577" cy="598491"/>
          </a:xfrm>
          <a:prstGeom prst="borderCallout1">
            <a:avLst>
              <a:gd name="adj1" fmla="val 18750"/>
              <a:gd name="adj2" fmla="val -8333"/>
              <a:gd name="adj3" fmla="val -36150"/>
              <a:gd name="adj4" fmla="val -58989"/>
            </a:avLst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 próprio EF vai </a:t>
            </a:r>
            <a:r>
              <a:rPr lang="pt-BR" b="1" dirty="0">
                <a:solidFill>
                  <a:schemeClr val="bg1"/>
                </a:solidFill>
              </a:rPr>
              <a:t>injetar</a:t>
            </a:r>
            <a:r>
              <a:rPr lang="pt-BR" dirty="0">
                <a:solidFill>
                  <a:schemeClr val="bg1"/>
                </a:solidFill>
              </a:rPr>
              <a:t> a instância para mim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89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948500" y="1806826"/>
            <a:ext cx="4065693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 err="1"/>
              <a:t>IConfiguration</a:t>
            </a:r>
            <a:r>
              <a:rPr lang="pt-BR" dirty="0"/>
              <a:t> definido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89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3" y="2544137"/>
            <a:ext cx="10411773" cy="31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4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FE2C0-8426-458F-839C-26740D4FF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436B78-4E87-439D-AE29-92A579D5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4" y="855406"/>
            <a:ext cx="10810140" cy="5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131733" y="2475599"/>
            <a:ext cx="4566001" cy="480131"/>
          </a:xfrm>
        </p:spPr>
        <p:txBody>
          <a:bodyPr/>
          <a:lstStyle/>
          <a:p>
            <a:r>
              <a:rPr lang="pt-BR" dirty="0"/>
              <a:t>Não é preciso...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4639733" y="2945867"/>
            <a:ext cx="5671764" cy="397032"/>
          </a:xfrm>
        </p:spPr>
        <p:txBody>
          <a:bodyPr/>
          <a:lstStyle/>
          <a:p>
            <a:r>
              <a:rPr lang="pt-BR" dirty="0"/>
              <a:t>Instanciar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pPr rtl="0"/>
              <a:t>90</a:t>
            </a:fld>
            <a:endParaRPr lang="pt-BR" noProof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966355" y="677333"/>
            <a:ext cx="4083304" cy="914096"/>
          </a:xfrm>
        </p:spPr>
        <p:txBody>
          <a:bodyPr/>
          <a:lstStyle/>
          <a:p>
            <a:r>
              <a:rPr lang="pt-BR" dirty="0"/>
              <a:t>Não!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>
          <a:xfrm>
            <a:off x="5046133" y="3303524"/>
            <a:ext cx="5671764" cy="397032"/>
          </a:xfrm>
        </p:spPr>
        <p:txBody>
          <a:bodyPr/>
          <a:lstStyle/>
          <a:p>
            <a:r>
              <a:rPr lang="pt-BR" dirty="0"/>
              <a:t>Manualmente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5452533" y="3700556"/>
            <a:ext cx="5671764" cy="397032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IConfiguration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7190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Sobre o </a:t>
            </a:r>
            <a:r>
              <a:rPr lang="pt-BR" dirty="0" err="1"/>
              <a:t>IConfiguration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/>
          <a:lstStyle/>
          <a:p>
            <a:r>
              <a:rPr lang="pt-BR" dirty="0"/>
              <a:t>Já posso utilizá-lo que ele vai carregar para mim.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91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3582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Sobre o </a:t>
            </a:r>
            <a:r>
              <a:rPr lang="pt-BR" dirty="0" err="1"/>
              <a:t>Iconfiguration</a:t>
            </a:r>
            <a:r>
              <a:rPr lang="pt-BR" dirty="0"/>
              <a:t>..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/>
          <a:lstStyle/>
          <a:p>
            <a:r>
              <a:rPr lang="pt-BR" dirty="0"/>
              <a:t>Vamos utilizar o objeto que criamos.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92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3470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Sobre Polimorfismo!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/>
          <a:lstStyle/>
          <a:p>
            <a:r>
              <a:rPr lang="pt-BR" dirty="0" err="1"/>
              <a:t>protected</a:t>
            </a:r>
            <a:r>
              <a:rPr lang="pt-BR" dirty="0"/>
              <a:t> </a:t>
            </a:r>
            <a:r>
              <a:rPr lang="pt-BR" b="1" dirty="0" err="1"/>
              <a:t>override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93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769822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Polimorfismo</a:t>
            </a:r>
          </a:p>
        </p:txBody>
      </p:sp>
    </p:spTree>
    <p:extLst>
      <p:ext uri="{BB962C8B-B14F-4D97-AF65-F5344CB8AC3E}">
        <p14:creationId xmlns:p14="http://schemas.microsoft.com/office/powerpoint/2010/main" val="1729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4F535-3EC3-4EDE-981E-7B98AEFC7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pt-BR" dirty="0"/>
              <a:t>Poli = Muitos </a:t>
            </a:r>
            <a:r>
              <a:rPr lang="pt-BR" dirty="0" err="1"/>
              <a:t>Morfirmo</a:t>
            </a:r>
            <a:r>
              <a:rPr lang="pt-BR" dirty="0"/>
              <a:t>=Formas</a:t>
            </a:r>
          </a:p>
        </p:txBody>
      </p:sp>
    </p:spTree>
    <p:extLst>
      <p:ext uri="{BB962C8B-B14F-4D97-AF65-F5344CB8AC3E}">
        <p14:creationId xmlns:p14="http://schemas.microsoft.com/office/powerpoint/2010/main" val="273927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F0D8A-B953-4418-8C11-E046C4AAB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3325" y="2828835"/>
            <a:ext cx="9107555" cy="1200329"/>
          </a:xfrm>
        </p:spPr>
        <p:txBody>
          <a:bodyPr/>
          <a:lstStyle/>
          <a:p>
            <a:r>
              <a:rPr lang="pt-BR" dirty="0"/>
              <a:t>Correr( )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F0C54285-CC62-4C2F-97F5-FE4E2AF49D1D}"/>
              </a:ext>
            </a:extLst>
          </p:cNvPr>
          <p:cNvCxnSpPr/>
          <p:nvPr/>
        </p:nvCxnSpPr>
        <p:spPr>
          <a:xfrm flipV="1">
            <a:off x="5353665" y="1474839"/>
            <a:ext cx="2286000" cy="175505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145633F-3BDF-42D3-AA97-159F094E3579}"/>
              </a:ext>
            </a:extLst>
          </p:cNvPr>
          <p:cNvCxnSpPr>
            <a:cxnSpLocks/>
          </p:cNvCxnSpPr>
          <p:nvPr/>
        </p:nvCxnSpPr>
        <p:spPr>
          <a:xfrm flipV="1">
            <a:off x="5506065" y="3229897"/>
            <a:ext cx="2531806" cy="152400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5D1868F-8FB3-432E-A380-21D683C695E7}"/>
              </a:ext>
            </a:extLst>
          </p:cNvPr>
          <p:cNvCxnSpPr>
            <a:cxnSpLocks/>
          </p:cNvCxnSpPr>
          <p:nvPr/>
        </p:nvCxnSpPr>
        <p:spPr>
          <a:xfrm>
            <a:off x="5353665" y="3785815"/>
            <a:ext cx="2286000" cy="79807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12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7A29D-2B89-4B8B-9D67-49F073C59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171" y="997632"/>
            <a:ext cx="9107555" cy="4524315"/>
          </a:xfrm>
        </p:spPr>
        <p:txBody>
          <a:bodyPr/>
          <a:lstStyle/>
          <a:p>
            <a:r>
              <a:rPr lang="pt-BR" dirty="0"/>
              <a:t>Sobrescrita = Sobrepor = Polimorfismo = </a:t>
            </a:r>
            <a:r>
              <a:rPr lang="pt-BR" dirty="0" err="1"/>
              <a:t>Override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36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A5224-2184-4EA0-A2FE-F5D81359C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4184" y="1012381"/>
            <a:ext cx="9107555" cy="4524315"/>
          </a:xfrm>
        </p:spPr>
        <p:txBody>
          <a:bodyPr/>
          <a:lstStyle/>
          <a:p>
            <a:r>
              <a:rPr lang="pt-BR" dirty="0"/>
              <a:t>Polimorfismo verdadeiro = Classes Abstratas e Interface</a:t>
            </a:r>
          </a:p>
        </p:txBody>
      </p:sp>
    </p:spTree>
    <p:extLst>
      <p:ext uri="{BB962C8B-B14F-4D97-AF65-F5344CB8AC3E}">
        <p14:creationId xmlns:p14="http://schemas.microsoft.com/office/powerpoint/2010/main" val="195527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96088-0CD9-40AF-9A7C-D310060DF7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7A45A4-F309-43BD-8A81-99B726C4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730516"/>
            <a:ext cx="11056144" cy="13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78_TF16401425" id="{2F6EDBBF-45A6-4ED7-A58B-60E1212A733D}" vid="{E28B2232-43BB-4B18-BC9D-5BA03EA63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2E6351-E64A-42DD-A554-7DF752222129}">
  <ds:schemaRefs>
    <ds:schemaRef ds:uri="http://schemas.microsoft.com/office/2006/documentManagement/types"/>
    <ds:schemaRef ds:uri="71af3243-3dd4-4a8d-8c0d-dd76da1f02a5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Apresentações Poderosas</Template>
  <TotalTime>0</TotalTime>
  <Words>1291</Words>
  <Application>Microsoft Office PowerPoint</Application>
  <PresentationFormat>Widescreen</PresentationFormat>
  <Paragraphs>261</Paragraphs>
  <Slides>108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108</vt:i4>
      </vt:variant>
    </vt:vector>
  </HeadingPairs>
  <TitlesOfParts>
    <vt:vector size="118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Entity Framework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ORM? :  OO  vs  MER</vt:lpstr>
      <vt:lpstr>Apresentação do PowerPoint</vt:lpstr>
      <vt:lpstr>Problema – Impedância objeto-relacional</vt:lpstr>
      <vt:lpstr>Apresentação do PowerPoint</vt:lpstr>
      <vt:lpstr>DBContext</vt:lpstr>
      <vt:lpstr>Apresentação do PowerPoint</vt:lpstr>
      <vt:lpstr>INTRODUÇÃO</vt:lpstr>
      <vt:lpstr>CODIFIQUE</vt:lpstr>
      <vt:lpstr>CODIFIQUE</vt:lpstr>
      <vt:lpstr>Apresentação do PowerPoint</vt:lpstr>
      <vt:lpstr>Apresentação do PowerPoint</vt:lpstr>
      <vt:lpstr>CODIFIQUE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Enum agrupa constantes| PADRONIZAÇÃO.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Volte na Voo.cs</vt:lpstr>
      <vt:lpstr>Apresentação do PowerPoint</vt:lpstr>
      <vt:lpstr>Volte na Aeronave.cs</vt:lpstr>
      <vt:lpstr>Apresentação do PowerPoint</vt:lpstr>
      <vt:lpstr>Volte na Piloto.cs</vt:lpstr>
      <vt:lpstr>Apresentação do PowerPoint</vt:lpstr>
      <vt:lpstr>AULA 2</vt:lpstr>
      <vt:lpstr>Conexão com o Banco de Dados</vt:lpstr>
      <vt:lpstr>Connection String</vt:lpstr>
      <vt:lpstr>Autenticação com Sql Server</vt:lpstr>
      <vt:lpstr>Propriedade Privada</vt:lpstr>
      <vt:lpstr>private</vt:lpstr>
      <vt:lpstr>Somente de leitura</vt:lpstr>
      <vt:lpstr>readonly</vt:lpstr>
      <vt:lpstr>Uso “_” diferenciar propriedades dos  parâmetros que iremos utilizar mais adiante...</vt:lpstr>
      <vt:lpstr>IConfiguration</vt:lpstr>
      <vt:lpstr>DbContext</vt:lpstr>
      <vt:lpstr>Vamos começar?</vt:lpstr>
      <vt:lpstr>C#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Connection String</vt:lpstr>
      <vt:lpstr>Site Connection Strings aqui</vt:lpstr>
      <vt:lpstr>DbContext Estruturado</vt:lpstr>
      <vt:lpstr>Configurar DbContext para acessar o banco de dados</vt:lpstr>
      <vt:lpstr>Precisamos informar uma string de conexão</vt:lpstr>
      <vt:lpstr>Que tem o endereço do servidor, o nome do banco etc... </vt:lpstr>
      <vt:lpstr>Credenciais necessárias para se conectar ao SQL Server</vt:lpstr>
      <vt:lpstr>Crie uma propriedade privada</vt:lpstr>
      <vt:lpstr>private</vt:lpstr>
      <vt:lpstr>Apenas leitura</vt:lpstr>
      <vt:lpstr>readonly</vt:lpstr>
      <vt:lpstr>Tipo: IConfiguration</vt:lpstr>
      <vt:lpstr>_configuration</vt:lpstr>
      <vt:lpstr>IConfiguration</vt:lpstr>
      <vt:lpstr>IConfiguration vai nos permitir ler a string de conexão do arquivo .json</vt:lpstr>
      <vt:lpstr>Crie o construtor da propriedade _configuration</vt:lpstr>
      <vt:lpstr>Apresentação do PowerPoint</vt:lpstr>
      <vt:lpstr>CODIFIQUE</vt:lpstr>
      <vt:lpstr>Não!</vt:lpstr>
      <vt:lpstr>Apresentação do PowerPoint</vt:lpstr>
      <vt:lpstr>Apresentação do PowerPoint</vt:lpstr>
      <vt:lpstr>Apresentação do PowerPoint</vt:lpstr>
      <vt:lpstr>Polimorfismo</vt:lpstr>
      <vt:lpstr>Poli = Muitos Morfirmo=Formas</vt:lpstr>
      <vt:lpstr>Correr( )</vt:lpstr>
      <vt:lpstr>Sobrescrita = Sobrepor = Polimorfismo = Override</vt:lpstr>
      <vt:lpstr>Polimorfismo verdadeiro = Classes Abstratas e Interface</vt:lpstr>
      <vt:lpstr>Apresentação do PowerPoint</vt:lpstr>
      <vt:lpstr>META CONCLUÍDA!</vt:lpstr>
      <vt:lpstr>Apresentação do PowerPoint</vt:lpstr>
      <vt:lpstr>Apresentação do PowerPoint</vt:lpstr>
      <vt:lpstr>ROMULO C. SILVESTRE!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2022-08-16T22:49:42Z</dcterms:created>
  <dcterms:modified xsi:type="dcterms:W3CDTF">2022-08-18T14:02:42Z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